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18" r:id="rId33"/>
    <p:sldId id="348" r:id="rId34"/>
    <p:sldId id="288" r:id="rId35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82113"/>
  </p:normalViewPr>
  <p:slideViewPr>
    <p:cSldViewPr snapToGrid="0">
      <p:cViewPr>
        <p:scale>
          <a:sx n="103" d="100"/>
          <a:sy n="103" d="100"/>
        </p:scale>
        <p:origin x="1120" y="144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6D4AA-DDE1-6F43-A339-B8D22973A282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21BB-225C-1049-8DBA-B71566A1CC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539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52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E3DFB-50B2-F43A-BF1C-229184A5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19C13-EFE3-1FA0-2155-E48CFB46A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7C97F-49AF-F719-24B4-B225F2B3C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6D1E2-9F41-5E62-CB87-427753500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4488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07BA8-5611-9199-E204-06B1CBB78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FEDC0-684B-8784-18C3-D4C8680A1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DC3B0-E0E1-C4B6-BAAB-B5802BC92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0AE4A-3BEB-FDDC-21CC-AB48DA78C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8376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4CB18-1D00-D111-0614-D3E98726F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2BBDE8-B65E-21E5-398A-3A307735A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52484C-EEB3-E989-FD7A-27F44D29E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7024-2D3E-1FA0-99A1-42949AC76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3605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E03F1-F835-2340-637A-0F59D776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44960-0751-315F-292B-D2872C1E2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D1235B-D0BF-0DD8-88ED-998983DD8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Wykres: S&amp;P500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D3682-C73F-E591-D3A4-7D68A67B2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357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83F88-2E19-F0AB-CC13-A0688C148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6B048-055B-7F7C-0931-D37F7AB42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A7A7D-9647-2838-485E-DCDAC180C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2ACF4-DD2B-F580-4972-7CEDDC664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4409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E54F-0FF5-4473-D918-BB5710007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470CD7-4D7C-A126-2E62-97664CEAD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FCF62-AA20-B649-9A23-0FF020CB3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BD3DE-AC29-6BAB-A0DF-6909CBF83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0468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86593-0B30-C140-A2F5-8B84F6CA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17F18-E5B3-A813-BB84-FD303DFFD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49081-DD16-0412-1612-0AA194BAC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45888-C66A-A5E9-40E8-3CEE3B974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7261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91AA6-09E9-A5A8-6662-CA92116D0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4853D-BBF8-E4F0-3776-2F0EEBBE9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4D473-5D9E-71B3-4D7C-0C8C0C1E2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4D39C-1B69-F6A5-FEB1-2EE02EB0F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7946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2B552-2691-016B-4EF0-74CA7FF59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17F92-7328-478E-7726-A5DD5B8C8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662DC0-E2E5-3E60-1569-D3E6236E2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2009A-8F71-60DF-B876-C40E2B735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8224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630B-3D1E-97A4-C927-6C4F40DE7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5BC74-A513-3E16-F608-65387252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77369-7861-95FD-124D-305B5B772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5C1A-E8ED-36A3-3DF1-B6CD00E01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405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9008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1FA88-3405-108E-643C-C662CA140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00821-B690-6002-A966-4263C8F01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92BCA-0CF4-A0F9-EA2F-3643B92E6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6D278-E251-7194-15B5-B55E881E9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9199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36BAE-D5A6-9FB3-1B91-D00F84AE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74148-86FA-057C-D340-FD6ED626E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805A4-8076-8E47-57C8-450544CA2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Anegdota na podstawie zamówień covid:</a:t>
            </a:r>
          </a:p>
          <a:p>
            <a:pPr marL="171450" indent="-171450">
              <a:buFontTx/>
              <a:buChar char="-"/>
            </a:pPr>
            <a:r>
              <a:rPr lang="pl-PL" dirty="0"/>
              <a:t>Najpierw krach</a:t>
            </a:r>
          </a:p>
          <a:p>
            <a:pPr marL="171450" indent="-171450">
              <a:buFontTx/>
              <a:buChar char="-"/>
            </a:pPr>
            <a:r>
              <a:rPr lang="pl-PL" dirty="0"/>
              <a:t>Potem niesamowity wzrost (braki magazynowe)</a:t>
            </a:r>
          </a:p>
          <a:p>
            <a:pPr marL="171450" indent="-171450">
              <a:buFontTx/>
              <a:buChar char="-"/>
            </a:pPr>
            <a:r>
              <a:rPr lang="pl-PL" dirty="0"/>
              <a:t>Potem stabilizacja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38EAE-0A93-4CB4-D224-DE481FEEC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4150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8E8A8-26F3-F6C2-12A6-18FE3FC9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26447-1226-0640-2790-11A7CF733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BA920E-E5B1-9CB4-FA0E-D158F270E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FF68-02C5-62D9-EF27-9E975A81C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9585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F96E-8A2F-976D-E870-0E5CBDC1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29C0B7-E9C8-4426-96C1-2150612E5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B737C-FE24-38D2-FED7-41724BBD8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688DD-DECD-4BDC-D9E4-4DB6FA95B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867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C4AAE-820E-028F-A94E-873B01985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4F1010-A38D-4DE1-A1BA-04E787184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9CCF9E-1A5D-BB3F-C577-552F2ED47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092B-4928-1F87-2A7C-12011307C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4393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AC1AC-AAD0-10B8-2C96-61B628B59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B6C394-4FEB-B2DA-DAC7-3D03F19ED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E18B6-5B9A-BDAF-3055-A191A13A3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C3103-6A1C-BEAF-90CE-75C1041F0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5640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F2CB3-87B2-CAE5-8A0A-EC1AA61C6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19708-4533-9F0C-EC1A-8F63FA2FE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B909C-F381-BDCA-0C66-BA1F3458B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66D49-8EC6-1E4C-F121-34C41F213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2349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1AAFF-E326-A2EC-A792-162E4CFD1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A4053-C3B1-0B09-3AAF-BBAD5A4D29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346AF-A2B3-5F52-8FCD-18BA10E64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44B36-450C-F980-C23B-BEEA9D659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4485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99905-CBE6-34E9-1314-E36F0053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FD6AF-3EB6-1057-598E-67F2D5528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B9C88-B590-FF5E-C8C4-422EAE7EA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AA491-8405-6689-E944-B54DA5667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5134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FD10E-0585-05A9-E62C-BEBF8F73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B806BC-BD5F-7F38-4E80-3039C2F10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DC97E-FA85-2E76-100B-10F934AFD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FAA03-1A4D-977D-F7E1-E6FD5B93E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850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97AAB-F1AF-58F7-6D61-2BB454560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E039F-77F0-F816-8914-07F3745A0B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BE493-06CE-EC28-CBE5-C21363AB7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88F19-1180-E430-8920-924B334F9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1020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F3F0A-CE6E-2205-0FDB-E9AE131F0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140233-5C15-DE72-790C-B592BE819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8F8B67-D443-F443-7A2F-66986FB6D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A5EE8-CA13-C598-A60B-6E772141B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66340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60B4-BD97-6355-A713-B2E453E1C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94CED-8E02-CC33-0732-852AE113F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0DAF1-1E7F-28A3-C6EA-6BB5C2D90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5831-49AE-A060-B475-61C47D1E1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278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8DEAC-12AD-D2FA-B58F-9151806A2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3FB04-10A8-362C-3E6C-070144105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FD3E43-4369-EC4D-73C5-BFC0F919F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D4861-34CD-A36C-9D11-F062ACEAB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801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22D85-FAD0-5F8F-EACB-26E3E9FD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14FD36-3754-21B5-36E6-3860CBB4B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98212-EDBA-246F-C5FF-3959B0AD5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5989F-3FDE-2110-F78A-D0755E95A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035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810B6-DA55-4732-95EA-A9A416889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C608C-6791-8BC2-1DAF-967B04460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DA010-96F2-4DAA-8B87-F007CCB25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1FAF2-3963-FD7F-7F18-62F991105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9933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AEAB9-636C-0E32-D3CE-C42633E32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9D3A5-1EB2-7C95-0AED-0F5F61E25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FDBDB-69B1-BAF3-2B67-1CF15AC90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50A9E-40C2-5CEE-6336-8340805C2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120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3B28-E833-26C5-183F-516BCDD2F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BC6FB-44CF-D7F7-9F8D-43A0F396F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110A9-80D0-7C82-94FC-09C7D0D5A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Dodatkowo do wspomnienia: SARIMA, SARIMAX, ARIMAX</a:t>
            </a:r>
          </a:p>
          <a:p>
            <a:r>
              <a:rPr lang="pl-PL" dirty="0"/>
              <a:t>X – zawierają zmienne zewnętrzne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68C4A-6B5F-82FC-BD48-5D34E06B7F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591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1B837-7029-A08F-7563-E54ACDB2B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06069-3ACA-A441-BDEA-77098BF483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D2594-FDA4-7B44-DDD0-D329AD7BB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B530-B23B-F141-A8C7-95B422DAB1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F21BB-225C-1049-8DBA-B71566A1CC7D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88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5EE3-F8E5-4034-A593-0AE3DBD0D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374F7-99B5-FD41-ED27-ABE5B8F20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11CBE-76EB-19A9-C2E1-F8985E5B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EF2F2-A649-6556-304E-93BE6702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DF446-7B29-8050-0737-E8660D1D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808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5D10-8C9B-D565-7A30-A9DC70F7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25FF3-8051-C8EC-5E42-6CCEF27F0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393A6-2524-B8BE-46DB-E8190BC64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5F5A4-481C-6E66-931D-836A5054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FA84-5425-388E-D416-9FD563C5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07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A0CEA5-1D43-4E4E-DA04-5C8335034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92266-6FA0-8838-C647-93FA01CD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16CCF-2412-312F-0245-8FFF31D0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7D4C9-AB7F-F763-7132-E8D64104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72D9-8037-A19A-9572-C39142F3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948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F9F7-CC8A-4906-944A-CEA6FC8B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81EB-A135-3A05-9EBE-7C85A1F2C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E6A28-8823-ED26-E9A2-CEA92DB49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7D40-E691-458E-D749-51F9F467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4F31C-04FE-7E16-8489-32E01DF9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864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6534-67A3-A534-1F98-CF569BC0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48EA-BCB6-2DAE-21B5-9CD6924E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1E72E-1EDF-BBCB-8B82-40312368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016B6-BC3D-9CA5-E288-59D45DB8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770D-1EBE-0691-4CAA-7B498E28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97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0F08-29D2-0BE8-A532-973148261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1CBCD-B635-A75F-F801-DED5411B6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0A015-606C-04B4-AE8E-9136B2C52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28CAA-D42E-9E21-DDE0-18E0D3C1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DF51E-7880-4DC8-0C5C-162FC160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71F24-6DDF-5570-318E-AEFFDDDE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986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AD22-7F47-099B-4A26-8AE10E69D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39A05-5FCD-9357-2CF4-A74EC74CE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F4BD-002A-D970-B2E7-8713EA369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AF229-30BC-EEA9-287F-9391C4C0C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615C6-2E62-D46B-74E4-9151C3CAB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BEEDB-EFBE-1AE3-D818-E3FFC96FD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3AAC7-98CD-C608-D568-D1400D99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3254C-3568-F5AE-8998-A35B9F09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0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5A9D-D221-6A35-79B9-E682E3A5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A2EC6-F8F1-4A65-2407-2C518254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E18E5-DD28-9025-6D89-D477C0F0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794D-056A-DB69-2E84-3AA89FBE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114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1529E-14ED-A18C-EF39-BD4019B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C61F4-0176-7B54-D1DC-4DC45C34D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1F6DC-0688-EA49-32AE-8958B253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238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E723-93F5-EF46-18B6-2D10CE8A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B2666-EC7C-E948-9C6B-928154FBF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E384D-31A5-2240-53DC-F5B635C44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A205-D127-7AF8-F59C-15B011D9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EDDE3-5BD2-2FFA-E45B-57C4FC4B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9BF6C-42CA-CA05-F339-08720995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643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11A1-855C-3F53-1F11-EA488E95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0F4BDB-465D-5ADF-3860-C027C5BF7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E1219-17A5-7BAD-924E-A1B561274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21F7C-2441-D48B-EB95-BB569782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DF7BC-2EC1-F353-FC8A-89FC067F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4160A-96FB-E1D1-5BF2-1842FC68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544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5C8361-7A29-A34F-6F08-5E8F8A58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1E4B5-91EB-A461-4B1C-BFDE84393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24FA9-30AC-F330-426A-82D1E01EA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1BD2FC-95BA-D742-B45D-ACE12235D090}" type="datetimeFigureOut">
              <a:rPr lang="pl-PL" smtClean="0"/>
              <a:t>2.01.2025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71D01-3FA1-822E-C776-B5F590BA4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E0705-B6FA-FB8F-9F7E-EAA773896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14C09C-62A2-934C-9457-A2D754031B1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514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01034575@pw.edu.pl" TargetMode="External"/><Relationship Id="rId2" Type="http://schemas.openxmlformats.org/officeDocument/2006/relationships/hyperlink" Target="mailto:luke.kozarski@gmail.co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hub.io/core/global-tem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3346-7544-EA75-CCAE-E7A864AFE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Time Series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097B1-2D91-CB5B-50D8-57C014CCE3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Wprowadzenie</a:t>
            </a:r>
            <a:r>
              <a:rPr lang="en-GB" dirty="0"/>
              <a:t> do </a:t>
            </a:r>
            <a:r>
              <a:rPr lang="en-GB" dirty="0" err="1"/>
              <a:t>Analizy</a:t>
            </a:r>
            <a:r>
              <a:rPr lang="en-GB" dirty="0"/>
              <a:t> </a:t>
            </a:r>
            <a:r>
              <a:rPr lang="en-GB" dirty="0" err="1"/>
              <a:t>Szeregów</a:t>
            </a:r>
            <a:r>
              <a:rPr lang="en-GB" dirty="0"/>
              <a:t> </a:t>
            </a:r>
            <a:r>
              <a:rPr lang="en-GB" dirty="0" err="1"/>
              <a:t>Czasowych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037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3116B-6766-A291-42A9-0A2499A6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0B4B-F853-EC3C-735C-BCCC2C74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warto</a:t>
            </a:r>
            <a:r>
              <a:rPr lang="en-GB" dirty="0"/>
              <a:t> </a:t>
            </a:r>
            <a:r>
              <a:rPr lang="en-GB" dirty="0" err="1"/>
              <a:t>zacząć</a:t>
            </a:r>
            <a:r>
              <a:rPr lang="en-GB" dirty="0"/>
              <a:t> od </a:t>
            </a:r>
            <a:r>
              <a:rPr lang="en-GB" dirty="0" err="1"/>
              <a:t>prostych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B21DD-1EA4-8339-726A-9C3BB5383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Łatwe</a:t>
            </a:r>
            <a:r>
              <a:rPr lang="en-GB" dirty="0"/>
              <a:t> do </a:t>
            </a:r>
            <a:r>
              <a:rPr lang="en-GB" dirty="0" err="1"/>
              <a:t>zrozumienia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wdrożenia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wymagają</a:t>
            </a:r>
            <a:r>
              <a:rPr lang="en-GB" dirty="0"/>
              <a:t> </a:t>
            </a:r>
            <a:r>
              <a:rPr lang="en-GB" dirty="0" err="1"/>
              <a:t>zaawansowanej</a:t>
            </a:r>
            <a:r>
              <a:rPr lang="en-GB" dirty="0"/>
              <a:t> </a:t>
            </a:r>
            <a:r>
              <a:rPr lang="en-GB" dirty="0" err="1"/>
              <a:t>wiedzy</a:t>
            </a:r>
            <a:r>
              <a:rPr lang="en-GB" dirty="0"/>
              <a:t> </a:t>
            </a:r>
            <a:r>
              <a:rPr lang="en-GB" dirty="0" err="1"/>
              <a:t>technicznej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Dobre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o </a:t>
            </a:r>
            <a:r>
              <a:rPr lang="en-GB" dirty="0" err="1"/>
              <a:t>stabilnym</a:t>
            </a:r>
            <a:r>
              <a:rPr lang="en-GB" dirty="0"/>
              <a:t> </a:t>
            </a:r>
            <a:r>
              <a:rPr lang="en-GB" dirty="0" err="1"/>
              <a:t>trendzie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</a:t>
            </a:r>
            <a:r>
              <a:rPr lang="en-GB" dirty="0" err="1"/>
              <a:t>punktem</a:t>
            </a:r>
            <a:r>
              <a:rPr lang="en-GB" dirty="0"/>
              <a:t> </a:t>
            </a:r>
            <a:r>
              <a:rPr lang="en-GB" dirty="0" err="1"/>
              <a:t>wyjścia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złożonymi</a:t>
            </a:r>
            <a:r>
              <a:rPr lang="en-GB" dirty="0"/>
              <a:t> </a:t>
            </a:r>
            <a:r>
              <a:rPr lang="en-GB" dirty="0" err="1"/>
              <a:t>modelami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Sprawdzają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w </a:t>
            </a:r>
            <a:r>
              <a:rPr lang="en-GB" dirty="0" err="1"/>
              <a:t>krótkoterminowym</a:t>
            </a:r>
            <a:r>
              <a:rPr lang="en-GB" dirty="0"/>
              <a:t> </a:t>
            </a:r>
            <a:r>
              <a:rPr lang="en-GB" dirty="0" err="1"/>
              <a:t>prognozowaniu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35B8193-4729-ED5F-2365-614F7B41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44" y="1587661"/>
            <a:ext cx="3498371" cy="490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84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5C1A5-0834-6420-DD6A-DE13BCA9B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8B45-EB56-5AD9-2D68-02224ACE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Wybór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zależny</a:t>
            </a:r>
            <a:r>
              <a:rPr lang="en-GB" dirty="0"/>
              <a:t> od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celu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7B82-CFD4-B581-AA94-DB60C81BD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Proste</a:t>
            </a:r>
            <a:r>
              <a:rPr lang="en-GB" b="1" dirty="0"/>
              <a:t> </a:t>
            </a:r>
            <a:r>
              <a:rPr lang="en-GB" b="1" dirty="0" err="1"/>
              <a:t>modele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Szybkie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intuicyjne</a:t>
            </a:r>
            <a:r>
              <a:rPr lang="en-GB" dirty="0"/>
              <a:t>, ale </a:t>
            </a:r>
            <a:r>
              <a:rPr lang="en-GB" dirty="0" err="1"/>
              <a:t>ograniczone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Zaawansowane</a:t>
            </a:r>
            <a:r>
              <a:rPr lang="en-GB" b="1" dirty="0"/>
              <a:t> </a:t>
            </a:r>
            <a:r>
              <a:rPr lang="en-GB" b="1" dirty="0" err="1"/>
              <a:t>modele</a:t>
            </a:r>
            <a:r>
              <a:rPr lang="en-GB" b="1" dirty="0"/>
              <a:t> (ARIMA):</a:t>
            </a:r>
            <a:r>
              <a:rPr lang="en-GB" dirty="0"/>
              <a:t> </a:t>
            </a:r>
            <a:r>
              <a:rPr lang="en-GB" dirty="0" err="1"/>
              <a:t>Większa</a:t>
            </a:r>
            <a:r>
              <a:rPr lang="en-GB" dirty="0"/>
              <a:t> </a:t>
            </a:r>
            <a:r>
              <a:rPr lang="en-GB" dirty="0" err="1"/>
              <a:t>precyzja</a:t>
            </a:r>
            <a:r>
              <a:rPr lang="en-GB" dirty="0"/>
              <a:t>, </a:t>
            </a:r>
            <a:r>
              <a:rPr lang="en-GB" dirty="0" err="1"/>
              <a:t>wymaga</a:t>
            </a:r>
            <a:r>
              <a:rPr lang="en-GB" dirty="0"/>
              <a:t> </a:t>
            </a:r>
            <a:r>
              <a:rPr lang="en-GB" dirty="0" err="1"/>
              <a:t>analizy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wzorcach</a:t>
            </a:r>
            <a:r>
              <a:rPr lang="en-GB" dirty="0"/>
              <a:t>: </a:t>
            </a:r>
            <a:r>
              <a:rPr lang="en-GB" dirty="0" err="1"/>
              <a:t>Przydatne</a:t>
            </a:r>
            <a:r>
              <a:rPr lang="en-GB" dirty="0"/>
              <a:t>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wyraźnej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Ważne</a:t>
            </a:r>
            <a:r>
              <a:rPr lang="en-GB" dirty="0"/>
              <a:t>: </a:t>
            </a:r>
            <a:r>
              <a:rPr lang="en-GB" dirty="0" err="1"/>
              <a:t>wybór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zależy</a:t>
            </a:r>
            <a:r>
              <a:rPr lang="en-GB" dirty="0"/>
              <a:t> od </a:t>
            </a:r>
            <a:r>
              <a:rPr lang="en-GB" dirty="0" err="1"/>
              <a:t>rodzaju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horyzontu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krótkoterminowe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zimą</a:t>
            </a:r>
            <a:r>
              <a:rPr lang="en-GB" dirty="0"/>
              <a:t> – </a:t>
            </a:r>
            <a:r>
              <a:rPr lang="en-GB" dirty="0" err="1"/>
              <a:t>sezonowość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0242" name="Picture 2" descr="Time Series Forecasting - Usage in Differnent Application | Learntek">
            <a:extLst>
              <a:ext uri="{FF2B5EF4-FFF2-40B4-BE49-F238E27FC236}">
                <a16:creationId xmlns:a16="http://schemas.microsoft.com/office/drawing/2014/main" id="{697C8BA2-F35F-8836-660C-1397B267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306" y="1825625"/>
            <a:ext cx="5430059" cy="409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68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D6FB6-7B31-6BD2-8ED9-9E4E75DC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589D-252A-4186-B077-F948D4C3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prognozowanie</a:t>
            </a:r>
            <a:r>
              <a:rPr lang="en-GB" dirty="0"/>
              <a:t> </a:t>
            </a:r>
            <a:r>
              <a:rPr lang="en-GB" dirty="0" err="1"/>
              <a:t>pomaga</a:t>
            </a:r>
            <a:r>
              <a:rPr lang="en-GB" dirty="0"/>
              <a:t> </a:t>
            </a:r>
            <a:r>
              <a:rPr lang="en-GB" dirty="0" err="1"/>
              <a:t>zarządzać</a:t>
            </a:r>
            <a:r>
              <a:rPr lang="en-GB" dirty="0"/>
              <a:t> </a:t>
            </a:r>
            <a:r>
              <a:rPr lang="en-GB" dirty="0" err="1"/>
              <a:t>popytem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EBC3B-E69B-3CE3-E701-78298C35C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Analiza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porach</a:t>
            </a:r>
            <a:r>
              <a:rPr lang="en-GB" dirty="0"/>
              <a:t> </a:t>
            </a:r>
            <a:r>
              <a:rPr lang="en-GB" dirty="0" err="1"/>
              <a:t>roku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Pomoc</a:t>
            </a:r>
            <a:r>
              <a:rPr lang="en-GB" dirty="0"/>
              <a:t> w </a:t>
            </a:r>
            <a:r>
              <a:rPr lang="en-GB" dirty="0" err="1"/>
              <a:t>optymalizacji</a:t>
            </a:r>
            <a:r>
              <a:rPr lang="en-GB" dirty="0"/>
              <a:t> </a:t>
            </a:r>
            <a:r>
              <a:rPr lang="en-GB" dirty="0" err="1"/>
              <a:t>zamówień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dostaw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Unikanie</a:t>
            </a:r>
            <a:r>
              <a:rPr lang="en-GB" dirty="0"/>
              <a:t> </a:t>
            </a:r>
            <a:r>
              <a:rPr lang="en-GB" dirty="0" err="1"/>
              <a:t>niedoborów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nadmiarów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magazynach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większy</a:t>
            </a:r>
            <a:r>
              <a:rPr lang="en-GB" dirty="0"/>
              <a:t> </a:t>
            </a:r>
            <a:r>
              <a:rPr lang="en-GB" dirty="0" err="1"/>
              <a:t>popyt</a:t>
            </a:r>
            <a:r>
              <a:rPr lang="en-GB" dirty="0"/>
              <a:t> w </a:t>
            </a:r>
            <a:r>
              <a:rPr lang="en-GB" dirty="0" err="1"/>
              <a:t>zimie</a:t>
            </a:r>
            <a:r>
              <a:rPr lang="en-GB" dirty="0"/>
              <a:t>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niskich</a:t>
            </a:r>
            <a:r>
              <a:rPr lang="en-GB" dirty="0"/>
              <a:t> </a:t>
            </a:r>
            <a:r>
              <a:rPr lang="en-GB" dirty="0" err="1"/>
              <a:t>temperaturach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Kryzys</a:t>
            </a:r>
            <a:r>
              <a:rPr lang="en-GB" dirty="0"/>
              <a:t> </a:t>
            </a:r>
            <a:r>
              <a:rPr lang="en-GB" dirty="0" err="1"/>
              <a:t>gazowy</a:t>
            </a:r>
            <a:r>
              <a:rPr lang="en-GB" dirty="0"/>
              <a:t> w </a:t>
            </a:r>
            <a:r>
              <a:rPr lang="en-GB" dirty="0" err="1"/>
              <a:t>obliczu</a:t>
            </a:r>
            <a:r>
              <a:rPr lang="en-GB" dirty="0"/>
              <a:t> </a:t>
            </a:r>
            <a:r>
              <a:rPr lang="en-GB" dirty="0" err="1"/>
              <a:t>wojny</a:t>
            </a:r>
            <a:r>
              <a:rPr lang="en-GB" dirty="0"/>
              <a:t> </a:t>
            </a:r>
            <a:r>
              <a:rPr lang="en-GB" dirty="0" err="1"/>
              <a:t>rosyjsko-ukraińskiej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0E64FABF-0D8F-55B2-1757-29532939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71" y="2476527"/>
            <a:ext cx="5796229" cy="299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73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F7853-CD22-F99F-BB22-74E30DEB0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2ACB4-8A2D-6A45-9EF7-574B4B05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Wahania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–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przyszłości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29F8-D957-E7EB-F84B-72DDF3F05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Rynki</a:t>
            </a:r>
            <a:r>
              <a:rPr lang="en-GB" dirty="0"/>
              <a:t> </a:t>
            </a:r>
            <a:r>
              <a:rPr lang="en-GB" dirty="0" err="1"/>
              <a:t>surowcowe</a:t>
            </a:r>
            <a:r>
              <a:rPr lang="en-GB" dirty="0"/>
              <a:t> </a:t>
            </a:r>
            <a:r>
              <a:rPr lang="en-GB" dirty="0" err="1"/>
              <a:t>charakteryzują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dużą</a:t>
            </a:r>
            <a:r>
              <a:rPr lang="en-GB" dirty="0"/>
              <a:t> </a:t>
            </a:r>
            <a:r>
              <a:rPr lang="en-GB" dirty="0" err="1"/>
              <a:t>zmiennością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</a:t>
            </a:r>
            <a:r>
              <a:rPr lang="en-GB" dirty="0" err="1"/>
              <a:t>wspierają</a:t>
            </a:r>
            <a:r>
              <a:rPr lang="en-GB" dirty="0"/>
              <a:t> </a:t>
            </a:r>
            <a:r>
              <a:rPr lang="en-GB" dirty="0" err="1"/>
              <a:t>podejmowanie</a:t>
            </a:r>
            <a:r>
              <a:rPr lang="en-GB" dirty="0"/>
              <a:t> </a:t>
            </a:r>
            <a:r>
              <a:rPr lang="en-GB" dirty="0" err="1"/>
              <a:t>decyzji</a:t>
            </a:r>
            <a:r>
              <a:rPr lang="en-GB" dirty="0"/>
              <a:t> </a:t>
            </a:r>
            <a:r>
              <a:rPr lang="en-GB" dirty="0" err="1"/>
              <a:t>zakupowych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Czynniki</a:t>
            </a:r>
            <a:r>
              <a:rPr lang="en-GB" dirty="0"/>
              <a:t> </a:t>
            </a:r>
            <a:r>
              <a:rPr lang="en-GB" dirty="0" err="1"/>
              <a:t>wpływające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ceny</a:t>
            </a:r>
            <a:r>
              <a:rPr lang="en-GB" dirty="0"/>
              <a:t>: </a:t>
            </a:r>
            <a:r>
              <a:rPr lang="en-GB" dirty="0" err="1"/>
              <a:t>popyt</a:t>
            </a:r>
            <a:r>
              <a:rPr lang="en-GB" dirty="0"/>
              <a:t>, </a:t>
            </a:r>
            <a:r>
              <a:rPr lang="en-GB" dirty="0" err="1"/>
              <a:t>podaż</a:t>
            </a:r>
            <a:r>
              <a:rPr lang="en-GB" dirty="0"/>
              <a:t>, </a:t>
            </a:r>
            <a:r>
              <a:rPr lang="en-GB" dirty="0" err="1"/>
              <a:t>polityka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wzrost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po </a:t>
            </a:r>
            <a:r>
              <a:rPr lang="en-GB" dirty="0" err="1"/>
              <a:t>ograniczeniach</a:t>
            </a:r>
            <a:r>
              <a:rPr lang="en-GB" dirty="0"/>
              <a:t> </a:t>
            </a:r>
            <a:r>
              <a:rPr lang="en-GB" dirty="0" err="1"/>
              <a:t>eksportu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Zastosowanie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w </a:t>
            </a:r>
            <a:r>
              <a:rPr lang="en-GB" dirty="0" err="1"/>
              <a:t>negocjacjach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kontraktach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2290" name="Picture 2" descr="Price chart of the S&amp;P 500 total return index. | Download Scientific Diagram">
            <a:extLst>
              <a:ext uri="{FF2B5EF4-FFF2-40B4-BE49-F238E27FC236}">
                <a16:creationId xmlns:a16="http://schemas.microsoft.com/office/drawing/2014/main" id="{5C0A3777-E6B4-1141-F11D-54E9072E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66" y="2504754"/>
            <a:ext cx="6282221" cy="259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AC361-5B1E-FA5B-955A-C4C50F1CE0F9}"/>
              </a:ext>
            </a:extLst>
          </p:cNvPr>
          <p:cNvSpPr txBox="1"/>
          <p:nvPr/>
        </p:nvSpPr>
        <p:spPr>
          <a:xfrm>
            <a:off x="8418282" y="5098942"/>
            <a:ext cx="1038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S&amp;P500</a:t>
            </a:r>
          </a:p>
        </p:txBody>
      </p:sp>
    </p:spTree>
    <p:extLst>
      <p:ext uri="{BB962C8B-B14F-4D97-AF65-F5344CB8AC3E}">
        <p14:creationId xmlns:p14="http://schemas.microsoft.com/office/powerpoint/2010/main" val="213374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063C2-5D9D-DCF2-D598-F48CBC44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2ADD-888B-7B66-9F55-50F96674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pomagają</a:t>
            </a:r>
            <a:r>
              <a:rPr lang="en-GB" dirty="0"/>
              <a:t> </a:t>
            </a:r>
            <a:r>
              <a:rPr lang="en-GB" dirty="0" err="1"/>
              <a:t>oszczędzać</a:t>
            </a:r>
            <a:r>
              <a:rPr lang="en-GB" dirty="0"/>
              <a:t> </a:t>
            </a:r>
            <a:r>
              <a:rPr lang="en-GB" dirty="0" err="1"/>
              <a:t>energię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1AD9A-6051-CE6E-F41E-B05FB98E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Planowanie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potrzeby</a:t>
            </a:r>
            <a:r>
              <a:rPr lang="en-GB" dirty="0"/>
              <a:t> </a:t>
            </a:r>
            <a:r>
              <a:rPr lang="en-GB" dirty="0" err="1"/>
              <a:t>ogrzewania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pogodowych</a:t>
            </a:r>
            <a:r>
              <a:rPr lang="en-GB" dirty="0"/>
              <a:t> w </a:t>
            </a:r>
            <a:r>
              <a:rPr lang="en-GB" dirty="0" err="1"/>
              <a:t>prognozach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Smart home: </a:t>
            </a: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sterowania</a:t>
            </a:r>
            <a:r>
              <a:rPr lang="en-GB" dirty="0"/>
              <a:t> </a:t>
            </a:r>
            <a:r>
              <a:rPr lang="en-GB" dirty="0" err="1"/>
              <a:t>zużyciem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automatyczne</a:t>
            </a:r>
            <a:r>
              <a:rPr lang="en-GB" dirty="0"/>
              <a:t> </a:t>
            </a:r>
            <a:r>
              <a:rPr lang="en-GB" dirty="0" err="1"/>
              <a:t>dostosowanie</a:t>
            </a:r>
            <a:r>
              <a:rPr lang="en-GB" dirty="0"/>
              <a:t> </a:t>
            </a:r>
            <a:r>
              <a:rPr lang="en-GB" dirty="0" err="1"/>
              <a:t>temperatury</a:t>
            </a:r>
            <a:r>
              <a:rPr lang="en-GB" dirty="0"/>
              <a:t> w </a:t>
            </a:r>
            <a:r>
              <a:rPr lang="en-GB" dirty="0" err="1"/>
              <a:t>domu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Korzyści</a:t>
            </a:r>
            <a:r>
              <a:rPr lang="en-GB" dirty="0"/>
              <a:t>: </a:t>
            </a:r>
            <a:r>
              <a:rPr lang="en-GB" dirty="0" err="1"/>
              <a:t>niższe</a:t>
            </a:r>
            <a:r>
              <a:rPr lang="en-GB" dirty="0"/>
              <a:t> </a:t>
            </a:r>
            <a:r>
              <a:rPr lang="en-GB" dirty="0" err="1"/>
              <a:t>rachunki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mniejszy</a:t>
            </a:r>
            <a:r>
              <a:rPr lang="en-GB" dirty="0"/>
              <a:t> </a:t>
            </a: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środowisko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3314" name="Picture 2" descr="Gas Meter Readings | Convert Gas Units into kWh | UKPower">
            <a:extLst>
              <a:ext uri="{FF2B5EF4-FFF2-40B4-BE49-F238E27FC236}">
                <a16:creationId xmlns:a16="http://schemas.microsoft.com/office/drawing/2014/main" id="{2DA8B78D-CEEA-DB19-45B1-A1755E41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390" y="2287655"/>
            <a:ext cx="5140917" cy="342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98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173D2-B64B-8DFD-4945-A9A9963C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174A-A41D-BC31-62C2-4D5E20CD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Zastosowania</a:t>
            </a:r>
            <a:r>
              <a:rPr lang="en-GB" dirty="0"/>
              <a:t> w </a:t>
            </a:r>
            <a:r>
              <a:rPr lang="en-GB" dirty="0" err="1"/>
              <a:t>dużej</a:t>
            </a:r>
            <a:r>
              <a:rPr lang="en-GB" dirty="0"/>
              <a:t> </a:t>
            </a:r>
            <a:r>
              <a:rPr lang="en-GB" dirty="0" err="1"/>
              <a:t>skali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8744-4DD1-D6E2-A6B7-19EFF223E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685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Planowanie</a:t>
            </a:r>
            <a:r>
              <a:rPr lang="en-GB" dirty="0"/>
              <a:t> </a:t>
            </a:r>
            <a:r>
              <a:rPr lang="en-GB" dirty="0" err="1"/>
              <a:t>produkcji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elektrowniach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Dystrybucja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regionach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Zarządzanie</a:t>
            </a:r>
            <a:r>
              <a:rPr lang="en-GB" dirty="0"/>
              <a:t> </a:t>
            </a:r>
            <a:r>
              <a:rPr lang="en-GB" dirty="0" err="1"/>
              <a:t>ryzykiem</a:t>
            </a:r>
            <a:r>
              <a:rPr lang="en-GB" dirty="0"/>
              <a:t>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lepszym</a:t>
            </a:r>
            <a:r>
              <a:rPr lang="en-GB" dirty="0"/>
              <a:t> </a:t>
            </a:r>
            <a:r>
              <a:rPr lang="en-GB" dirty="0" err="1"/>
              <a:t>prognozom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szczytów</a:t>
            </a:r>
            <a:r>
              <a:rPr lang="en-GB" dirty="0"/>
              <a:t> </a:t>
            </a:r>
            <a:r>
              <a:rPr lang="en-GB" dirty="0" err="1"/>
              <a:t>zapotrzebowania</a:t>
            </a:r>
            <a:r>
              <a:rPr lang="en-GB" dirty="0"/>
              <a:t> w </a:t>
            </a:r>
            <a:r>
              <a:rPr lang="en-GB" dirty="0" err="1"/>
              <a:t>okresach</a:t>
            </a:r>
            <a:r>
              <a:rPr lang="en-GB" dirty="0"/>
              <a:t> </a:t>
            </a:r>
            <a:r>
              <a:rPr lang="en-GB" dirty="0" err="1"/>
              <a:t>chłodu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Minimalizacja</a:t>
            </a:r>
            <a:r>
              <a:rPr lang="en-GB" dirty="0"/>
              <a:t> </a:t>
            </a:r>
            <a:r>
              <a:rPr lang="en-GB" dirty="0" err="1"/>
              <a:t>strat</a:t>
            </a:r>
            <a:r>
              <a:rPr lang="en-GB" dirty="0"/>
              <a:t>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precyzyjnym</a:t>
            </a:r>
            <a:r>
              <a:rPr lang="en-GB" dirty="0"/>
              <a:t> </a:t>
            </a:r>
            <a:r>
              <a:rPr lang="en-GB" dirty="0" err="1"/>
              <a:t>modelom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4338" name="Picture 2" descr="Gas-to-Power Value Chain - Energy for Growth Hub">
            <a:extLst>
              <a:ext uri="{FF2B5EF4-FFF2-40B4-BE49-F238E27FC236}">
                <a16:creationId xmlns:a16="http://schemas.microsoft.com/office/drawing/2014/main" id="{3E2ADA27-4701-AE96-E01F-6D6A794E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885" y="1990389"/>
            <a:ext cx="6519615" cy="402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4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097F0-79DD-D038-DA72-5020D133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F8BE-5455-156D-AAFF-8290B03B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Prognozowanie</a:t>
            </a:r>
            <a:r>
              <a:rPr lang="en-GB" dirty="0"/>
              <a:t> w </a:t>
            </a:r>
            <a:r>
              <a:rPr lang="en-GB" dirty="0" err="1"/>
              <a:t>praktyce</a:t>
            </a:r>
            <a:r>
              <a:rPr lang="en-GB" dirty="0"/>
              <a:t> – </a:t>
            </a:r>
            <a:r>
              <a:rPr lang="en-GB" dirty="0" err="1"/>
              <a:t>inspiracje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BFB6E-2AAE-8501-25E8-5FDFAF9EF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pogody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podstawa</a:t>
            </a:r>
            <a:r>
              <a:rPr lang="en-GB" dirty="0"/>
              <a:t> </a:t>
            </a:r>
            <a:r>
              <a:rPr lang="en-GB" dirty="0" err="1"/>
              <a:t>przewidywania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świąt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piekarnikach</a:t>
            </a:r>
            <a:r>
              <a:rPr lang="en-GB" dirty="0"/>
              <a:t> </a:t>
            </a:r>
            <a:r>
              <a:rPr lang="en-GB" dirty="0" err="1"/>
              <a:t>domowych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Prognozowanie</a:t>
            </a:r>
            <a:r>
              <a:rPr lang="en-GB" dirty="0"/>
              <a:t> </a:t>
            </a:r>
            <a:r>
              <a:rPr lang="en-GB" dirty="0" err="1"/>
              <a:t>liczby</a:t>
            </a:r>
            <a:r>
              <a:rPr lang="en-GB" dirty="0"/>
              <a:t> </a:t>
            </a:r>
            <a:r>
              <a:rPr lang="en-GB" dirty="0" err="1"/>
              <a:t>widzów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zimowych</a:t>
            </a:r>
            <a:r>
              <a:rPr lang="en-GB" dirty="0"/>
              <a:t> </a:t>
            </a:r>
            <a:r>
              <a:rPr lang="en-GB" dirty="0" err="1"/>
              <a:t>imprezach</a:t>
            </a:r>
            <a:r>
              <a:rPr lang="en-GB" dirty="0"/>
              <a:t> </a:t>
            </a:r>
            <a:r>
              <a:rPr lang="en-GB" dirty="0" err="1"/>
              <a:t>sportowych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Anegdoty</a:t>
            </a:r>
            <a:r>
              <a:rPr lang="en-GB" dirty="0"/>
              <a:t>: </a:t>
            </a:r>
            <a:r>
              <a:rPr lang="en-GB" dirty="0" err="1"/>
              <a:t>nietrafione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ich </a:t>
            </a:r>
            <a:r>
              <a:rPr lang="en-GB" dirty="0" err="1"/>
              <a:t>konsekwencje</a:t>
            </a:r>
            <a:r>
              <a:rPr lang="en-GB" dirty="0"/>
              <a:t> (np. </a:t>
            </a:r>
            <a:r>
              <a:rPr lang="en-GB" dirty="0" err="1"/>
              <a:t>nadmiar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Analiza </a:t>
            </a:r>
            <a:r>
              <a:rPr lang="en-GB" dirty="0" err="1"/>
              <a:t>wpływu</a:t>
            </a:r>
            <a:r>
              <a:rPr lang="en-GB" dirty="0"/>
              <a:t> </a:t>
            </a:r>
            <a:r>
              <a:rPr lang="en-GB" dirty="0" err="1"/>
              <a:t>pandemii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krajach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5362" name="Picture 2" descr="Celebrating Our Fourth Annual Sports Day With An Interview From Our Sport  Team — Opportunities Programme | Single Homeless Project">
            <a:extLst>
              <a:ext uri="{FF2B5EF4-FFF2-40B4-BE49-F238E27FC236}">
                <a16:creationId xmlns:a16="http://schemas.microsoft.com/office/drawing/2014/main" id="{BEF57A98-EC76-BFCA-E30F-AADE6BFD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78" y="2207365"/>
            <a:ext cx="5390092" cy="35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79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021DA-3327-D040-42D7-91C15DB2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DE53-3B36-E611-E25B-7D7002B0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czasowe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trudne</a:t>
            </a:r>
            <a:r>
              <a:rPr lang="en-GB" dirty="0"/>
              <a:t> do </a:t>
            </a:r>
            <a:r>
              <a:rPr lang="en-GB" dirty="0" err="1"/>
              <a:t>przewidywania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1A7A-F28C-1C7F-E532-2B5240AB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Nagłe</a:t>
            </a:r>
            <a:r>
              <a:rPr lang="en-GB" dirty="0"/>
              <a:t> </a:t>
            </a:r>
            <a:r>
              <a:rPr lang="en-GB" dirty="0" err="1"/>
              <a:t>zmiany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– np. </a:t>
            </a:r>
            <a:r>
              <a:rPr lang="en-GB" dirty="0" err="1"/>
              <a:t>ekstremalne</a:t>
            </a:r>
            <a:r>
              <a:rPr lang="en-GB" dirty="0"/>
              <a:t> </a:t>
            </a:r>
            <a:r>
              <a:rPr lang="en-GB" dirty="0" err="1"/>
              <a:t>zimy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Niekiedy</a:t>
            </a:r>
            <a:r>
              <a:rPr lang="en-GB" dirty="0"/>
              <a:t> </a:t>
            </a: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wyraźnych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Niespodziewane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 – np. </a:t>
            </a:r>
            <a:r>
              <a:rPr lang="en-GB" dirty="0" err="1"/>
              <a:t>kryzysy</a:t>
            </a:r>
            <a:r>
              <a:rPr lang="en-GB" dirty="0"/>
              <a:t> </a:t>
            </a:r>
            <a:r>
              <a:rPr lang="en-GB" dirty="0" err="1"/>
              <a:t>energetyczne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Problemy</a:t>
            </a:r>
            <a:r>
              <a:rPr lang="en-GB" dirty="0"/>
              <a:t> z </a:t>
            </a:r>
            <a:r>
              <a:rPr lang="en-GB" dirty="0" err="1"/>
              <a:t>adaptacją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do </a:t>
            </a:r>
            <a:r>
              <a:rPr lang="en-GB" dirty="0" err="1"/>
              <a:t>nowych</a:t>
            </a:r>
            <a:r>
              <a:rPr lang="en-GB" dirty="0"/>
              <a:t> </a:t>
            </a:r>
            <a:r>
              <a:rPr lang="en-GB" dirty="0" err="1"/>
              <a:t>warunków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rekordowo</a:t>
            </a:r>
            <a:r>
              <a:rPr lang="en-GB" dirty="0"/>
              <a:t> </a:t>
            </a:r>
            <a:r>
              <a:rPr lang="en-GB" dirty="0" err="1"/>
              <a:t>niskie</a:t>
            </a:r>
            <a:r>
              <a:rPr lang="en-GB" dirty="0"/>
              <a:t> </a:t>
            </a:r>
            <a:r>
              <a:rPr lang="en-GB" dirty="0" err="1"/>
              <a:t>temperatury</a:t>
            </a:r>
            <a:r>
              <a:rPr lang="en-GB" dirty="0"/>
              <a:t> w </a:t>
            </a:r>
            <a:r>
              <a:rPr lang="en-GB" dirty="0" err="1"/>
              <a:t>nietypowym</a:t>
            </a:r>
            <a:r>
              <a:rPr lang="en-GB" dirty="0"/>
              <a:t> </a:t>
            </a:r>
            <a:r>
              <a:rPr lang="en-GB" dirty="0" err="1"/>
              <a:t>okresie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6386" name="Picture 2" descr="Border of rain : r/woahdude">
            <a:extLst>
              <a:ext uri="{FF2B5EF4-FFF2-40B4-BE49-F238E27FC236}">
                <a16:creationId xmlns:a16="http://schemas.microsoft.com/office/drawing/2014/main" id="{F6452AA4-F049-08DD-0EFF-BB020F3B0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64" y="1690688"/>
            <a:ext cx="49276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76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4BEC0-2560-4B55-03DD-26CEAD199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7E9F-A41B-1A6F-17CE-3544D5FD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Brakujące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szum</a:t>
            </a:r>
            <a:r>
              <a:rPr lang="en-GB" dirty="0"/>
              <a:t> – jak </a:t>
            </a:r>
            <a:r>
              <a:rPr lang="en-GB" dirty="0" err="1"/>
              <a:t>sobie</a:t>
            </a:r>
            <a:r>
              <a:rPr lang="en-GB" dirty="0"/>
              <a:t> z </a:t>
            </a:r>
            <a:r>
              <a:rPr lang="en-GB" dirty="0" err="1"/>
              <a:t>nimi</a:t>
            </a:r>
            <a:r>
              <a:rPr lang="en-GB" dirty="0"/>
              <a:t> </a:t>
            </a:r>
            <a:r>
              <a:rPr lang="en-GB" dirty="0" err="1"/>
              <a:t>radzić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8DEE-2C8B-B3D2-9DAA-509FEF623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Brakujące</a:t>
            </a:r>
            <a:r>
              <a:rPr lang="en-GB" b="1" dirty="0"/>
              <a:t> </a:t>
            </a:r>
            <a:r>
              <a:rPr lang="en-GB" b="1" dirty="0" err="1"/>
              <a:t>dane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Utrudniają</a:t>
            </a:r>
            <a:r>
              <a:rPr lang="en-GB" dirty="0"/>
              <a:t> </a:t>
            </a:r>
            <a:r>
              <a:rPr lang="en-GB" dirty="0" err="1"/>
              <a:t>dokładne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Szum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Losowe</a:t>
            </a:r>
            <a:r>
              <a:rPr lang="en-GB" dirty="0"/>
              <a:t> </a:t>
            </a:r>
            <a:r>
              <a:rPr lang="en-GB" dirty="0" err="1"/>
              <a:t>zakłócenia</a:t>
            </a:r>
            <a:r>
              <a:rPr lang="en-GB" dirty="0"/>
              <a:t> </a:t>
            </a:r>
            <a:r>
              <a:rPr lang="en-GB" dirty="0" err="1"/>
              <a:t>ukrywają</a:t>
            </a:r>
            <a:r>
              <a:rPr lang="en-GB" dirty="0"/>
              <a:t> </a:t>
            </a:r>
            <a:r>
              <a:rPr lang="en-GB" dirty="0" err="1"/>
              <a:t>rzeczywiste</a:t>
            </a:r>
            <a:r>
              <a:rPr lang="en-GB" dirty="0"/>
              <a:t> </a:t>
            </a:r>
            <a:r>
              <a:rPr lang="en-GB" dirty="0" err="1"/>
              <a:t>wzorce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Problemy</a:t>
            </a:r>
            <a:r>
              <a:rPr lang="en-GB" dirty="0"/>
              <a:t> </a:t>
            </a:r>
            <a:r>
              <a:rPr lang="en-GB" dirty="0" err="1"/>
              <a:t>techniczne</a:t>
            </a:r>
            <a:r>
              <a:rPr lang="en-GB" dirty="0"/>
              <a:t> </a:t>
            </a:r>
            <a:r>
              <a:rPr lang="en-GB" dirty="0" err="1"/>
              <a:t>przy</a:t>
            </a:r>
            <a:r>
              <a:rPr lang="en-GB" dirty="0"/>
              <a:t> </a:t>
            </a:r>
            <a:r>
              <a:rPr lang="en-GB" dirty="0" err="1"/>
              <a:t>zbieraniu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(np. </a:t>
            </a:r>
            <a:r>
              <a:rPr lang="en-GB" dirty="0" err="1"/>
              <a:t>uszkodzone</a:t>
            </a:r>
            <a:r>
              <a:rPr lang="en-GB" dirty="0"/>
              <a:t> </a:t>
            </a:r>
            <a:r>
              <a:rPr lang="en-GB" dirty="0" err="1"/>
              <a:t>czujniki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Konieczność</a:t>
            </a:r>
            <a:r>
              <a:rPr lang="en-GB" dirty="0"/>
              <a:t> </a:t>
            </a:r>
            <a:r>
              <a:rPr lang="en-GB" dirty="0" err="1"/>
              <a:t>oczyszczania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analizą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poprawianie</a:t>
            </a:r>
            <a:r>
              <a:rPr lang="en-GB" dirty="0"/>
              <a:t> </a:t>
            </a:r>
            <a:r>
              <a:rPr lang="en-GB" dirty="0" err="1"/>
              <a:t>brakujących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za </a:t>
            </a:r>
            <a:r>
              <a:rPr lang="en-GB" dirty="0" err="1"/>
              <a:t>pomocą</a:t>
            </a:r>
            <a:r>
              <a:rPr lang="en-GB" dirty="0"/>
              <a:t> </a:t>
            </a:r>
            <a:r>
              <a:rPr lang="en-GB" dirty="0" err="1"/>
              <a:t>interpolacji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7410" name="Picture 2" descr="Missing data in Time Series. Missing data is a well-known problem in… | by  Jagandeep Singh | Medium">
            <a:extLst>
              <a:ext uri="{FF2B5EF4-FFF2-40B4-BE49-F238E27FC236}">
                <a16:creationId xmlns:a16="http://schemas.microsoft.com/office/drawing/2014/main" id="{3D596070-6C5D-233F-346C-59B03E893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145" y="1549830"/>
            <a:ext cx="5453681" cy="40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80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77F67-4FB2-A465-CD2B-D0EF63DF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1A29-94C4-3C33-CCAD-07E2D1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Dlaczego</a:t>
            </a:r>
            <a:r>
              <a:rPr lang="en-GB" dirty="0"/>
              <a:t> </a:t>
            </a:r>
            <a:r>
              <a:rPr lang="en-GB" dirty="0" err="1"/>
              <a:t>długoterminowe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wyzwaniem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32B82-0577-B7C3-8554-6E24A064F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dłuższy</a:t>
            </a:r>
            <a:r>
              <a:rPr lang="en-GB" dirty="0"/>
              <a:t> </a:t>
            </a:r>
            <a:r>
              <a:rPr lang="en-GB" dirty="0" err="1"/>
              <a:t>horyzont</a:t>
            </a:r>
            <a:r>
              <a:rPr lang="en-GB" dirty="0"/>
              <a:t> </a:t>
            </a:r>
            <a:r>
              <a:rPr lang="en-GB" dirty="0" err="1"/>
              <a:t>czasowy</a:t>
            </a:r>
            <a:r>
              <a:rPr lang="en-GB" dirty="0"/>
              <a:t>,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większe</a:t>
            </a:r>
            <a:r>
              <a:rPr lang="en-GB" dirty="0"/>
              <a:t> </a:t>
            </a:r>
            <a:r>
              <a:rPr lang="en-GB" dirty="0" err="1"/>
              <a:t>ryzyko</a:t>
            </a:r>
            <a:r>
              <a:rPr lang="en-GB" dirty="0"/>
              <a:t> </a:t>
            </a:r>
            <a:r>
              <a:rPr lang="en-GB" dirty="0" err="1"/>
              <a:t>błędu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zmiennych</a:t>
            </a:r>
            <a:r>
              <a:rPr lang="en-GB" dirty="0"/>
              <a:t> </a:t>
            </a:r>
            <a:r>
              <a:rPr lang="en-GB" dirty="0" err="1"/>
              <a:t>zewnętrznych</a:t>
            </a:r>
            <a:r>
              <a:rPr lang="en-GB" dirty="0"/>
              <a:t>, </a:t>
            </a:r>
            <a:r>
              <a:rPr lang="en-GB" dirty="0" err="1"/>
              <a:t>których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da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przewidzieć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często</a:t>
            </a:r>
            <a:r>
              <a:rPr lang="en-GB" dirty="0"/>
              <a:t> </a:t>
            </a:r>
            <a:r>
              <a:rPr lang="en-GB" dirty="0" err="1"/>
              <a:t>bazują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założeniu</a:t>
            </a:r>
            <a:r>
              <a:rPr lang="en-GB" dirty="0"/>
              <a:t> </a:t>
            </a:r>
            <a:r>
              <a:rPr lang="en-GB" dirty="0" err="1"/>
              <a:t>stabilności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kilka</a:t>
            </a:r>
            <a:r>
              <a:rPr lang="en-GB" dirty="0"/>
              <a:t> </a:t>
            </a:r>
            <a:r>
              <a:rPr lang="en-GB" dirty="0" err="1"/>
              <a:t>lat</a:t>
            </a:r>
            <a:r>
              <a:rPr lang="en-GB" dirty="0"/>
              <a:t> do </a:t>
            </a:r>
            <a:r>
              <a:rPr lang="en-GB" dirty="0" err="1"/>
              <a:t>przodu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Alternatywa</a:t>
            </a:r>
            <a:r>
              <a:rPr lang="en-GB" dirty="0"/>
              <a:t>: </a:t>
            </a:r>
            <a:r>
              <a:rPr lang="en-GB" dirty="0" err="1"/>
              <a:t>aktualizacja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w </a:t>
            </a:r>
            <a:r>
              <a:rPr lang="en-GB" dirty="0" err="1"/>
              <a:t>krótszych</a:t>
            </a:r>
            <a:r>
              <a:rPr lang="en-GB" dirty="0"/>
              <a:t> </a:t>
            </a:r>
            <a:r>
              <a:rPr lang="en-GB" dirty="0" err="1"/>
              <a:t>okresach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8434" name="Picture 2" descr="Time Series Forecasting with ARIMA | Saylor Academy">
            <a:extLst>
              <a:ext uri="{FF2B5EF4-FFF2-40B4-BE49-F238E27FC236}">
                <a16:creationId xmlns:a16="http://schemas.microsoft.com/office/drawing/2014/main" id="{7ECA8D79-2D25-269E-1AE0-F8374F8B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223" y="1996106"/>
            <a:ext cx="5357240" cy="376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06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16BC-2F24-BC9F-EF2D-FFEA660E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są szeregi czasowe?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65688-6C43-9D67-A00F-870B6FCAA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Dane </a:t>
            </a:r>
            <a:r>
              <a:rPr lang="en-GB" dirty="0" err="1"/>
              <a:t>uporządkowane</a:t>
            </a:r>
            <a:r>
              <a:rPr lang="en-GB" dirty="0"/>
              <a:t> w </a:t>
            </a:r>
            <a:r>
              <a:rPr lang="en-GB" dirty="0" err="1"/>
              <a:t>czasie</a:t>
            </a:r>
            <a:r>
              <a:rPr lang="en-GB" dirty="0"/>
              <a:t> – </a:t>
            </a:r>
            <a:r>
              <a:rPr lang="en-GB" dirty="0" err="1"/>
              <a:t>obserwacje</a:t>
            </a:r>
            <a:r>
              <a:rPr lang="en-GB" dirty="0"/>
              <a:t> w </a:t>
            </a:r>
            <a:r>
              <a:rPr lang="en-GB" dirty="0" err="1"/>
              <a:t>równych</a:t>
            </a:r>
            <a:r>
              <a:rPr lang="en-GB" dirty="0"/>
              <a:t> </a:t>
            </a:r>
            <a:r>
              <a:rPr lang="en-GB" dirty="0" err="1"/>
              <a:t>odstępach</a:t>
            </a:r>
            <a:r>
              <a:rPr lang="en-GB" dirty="0"/>
              <a:t> </a:t>
            </a:r>
            <a:r>
              <a:rPr lang="en-GB" dirty="0" err="1"/>
              <a:t>czasu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Przykłady</a:t>
            </a:r>
            <a:r>
              <a:rPr lang="en-GB" dirty="0"/>
              <a:t>: </a:t>
            </a:r>
            <a:r>
              <a:rPr lang="en-GB" dirty="0" err="1"/>
              <a:t>temperatura</a:t>
            </a:r>
            <a:r>
              <a:rPr lang="en-GB" dirty="0"/>
              <a:t>, </a:t>
            </a:r>
            <a:r>
              <a:rPr lang="en-GB" dirty="0" err="1"/>
              <a:t>ceny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,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Występują</a:t>
            </a:r>
            <a:r>
              <a:rPr lang="en-GB" dirty="0"/>
              <a:t> w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dziedzinach</a:t>
            </a:r>
            <a:r>
              <a:rPr lang="en-GB" dirty="0"/>
              <a:t>: </a:t>
            </a:r>
            <a:r>
              <a:rPr lang="en-GB" dirty="0" err="1"/>
              <a:t>ekonomii</a:t>
            </a:r>
            <a:r>
              <a:rPr lang="en-GB" dirty="0"/>
              <a:t>, </a:t>
            </a:r>
            <a:r>
              <a:rPr lang="en-GB" dirty="0" err="1"/>
              <a:t>meteorologii</a:t>
            </a:r>
            <a:r>
              <a:rPr lang="en-GB" dirty="0"/>
              <a:t>, </a:t>
            </a:r>
            <a:r>
              <a:rPr lang="en-GB" dirty="0" err="1"/>
              <a:t>energetyce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codzienne</a:t>
            </a:r>
            <a:r>
              <a:rPr lang="en-GB" dirty="0"/>
              <a:t> </a:t>
            </a:r>
            <a:r>
              <a:rPr lang="en-GB" dirty="0" err="1"/>
              <a:t>pomiary</a:t>
            </a:r>
            <a:r>
              <a:rPr lang="en-GB" dirty="0"/>
              <a:t> </a:t>
            </a:r>
            <a:r>
              <a:rPr lang="en-GB" dirty="0" err="1"/>
              <a:t>temperatury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rok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Kluczowa</a:t>
            </a:r>
            <a:r>
              <a:rPr lang="en-GB" dirty="0"/>
              <a:t> </a:t>
            </a:r>
            <a:r>
              <a:rPr lang="en-GB" dirty="0" err="1"/>
              <a:t>cecha</a:t>
            </a:r>
            <a:r>
              <a:rPr lang="en-GB" dirty="0"/>
              <a:t>: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zależne</a:t>
            </a:r>
            <a:r>
              <a:rPr lang="en-GB" dirty="0"/>
              <a:t> od </a:t>
            </a:r>
            <a:r>
              <a:rPr lang="en-GB" dirty="0" err="1"/>
              <a:t>czasu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026" name="Picture 2" descr="World daily temperature records smashed—here's how we know">
            <a:extLst>
              <a:ext uri="{FF2B5EF4-FFF2-40B4-BE49-F238E27FC236}">
                <a16:creationId xmlns:a16="http://schemas.microsoft.com/office/drawing/2014/main" id="{E42FFF8F-BB31-7F48-D27D-28ED243E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3" y="1917700"/>
            <a:ext cx="5119908" cy="38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6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E7286-2EFA-2E57-AC17-3DB6196A7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71CF-67E0-E350-120F-A3708BE0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radzić</a:t>
            </a:r>
            <a:r>
              <a:rPr lang="en-GB" dirty="0"/>
              <a:t> </a:t>
            </a:r>
            <a:r>
              <a:rPr lang="en-GB" dirty="0" err="1"/>
              <a:t>sobie</a:t>
            </a:r>
            <a:r>
              <a:rPr lang="en-GB" dirty="0"/>
              <a:t> ze </a:t>
            </a:r>
            <a:r>
              <a:rPr lang="en-GB" dirty="0" err="1"/>
              <a:t>zmiennością</a:t>
            </a:r>
            <a:r>
              <a:rPr lang="en-GB" dirty="0"/>
              <a:t> </a:t>
            </a:r>
            <a:r>
              <a:rPr lang="en-GB" dirty="0" err="1"/>
              <a:t>otoczenia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9BFF-E585-5647-A8A4-483B6A621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muszą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</a:t>
            </a:r>
            <a:r>
              <a:rPr lang="en-GB" dirty="0" err="1"/>
              <a:t>dostosowywane</a:t>
            </a:r>
            <a:r>
              <a:rPr lang="en-GB" dirty="0"/>
              <a:t> do </a:t>
            </a:r>
            <a:r>
              <a:rPr lang="en-GB" dirty="0" err="1"/>
              <a:t>zmieniających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Uczenie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z </a:t>
            </a:r>
            <a:r>
              <a:rPr lang="en-GB" dirty="0" err="1"/>
              <a:t>nowymi</a:t>
            </a:r>
            <a:r>
              <a:rPr lang="en-GB" dirty="0"/>
              <a:t> </a:t>
            </a:r>
            <a:r>
              <a:rPr lang="en-GB" dirty="0" err="1"/>
              <a:t>danymi</a:t>
            </a:r>
            <a:r>
              <a:rPr lang="en-GB" dirty="0"/>
              <a:t> </a:t>
            </a:r>
            <a:r>
              <a:rPr lang="en-GB" dirty="0" err="1"/>
              <a:t>historycznymi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Wyzwanie</a:t>
            </a:r>
            <a:r>
              <a:rPr lang="en-GB" dirty="0"/>
              <a:t>: </a:t>
            </a:r>
            <a:r>
              <a:rPr lang="en-GB" dirty="0" err="1"/>
              <a:t>wczesne</a:t>
            </a:r>
            <a:r>
              <a:rPr lang="en-GB" dirty="0"/>
              <a:t> </a:t>
            </a:r>
            <a:r>
              <a:rPr lang="en-GB" dirty="0" err="1"/>
              <a:t>rozpoznanie</a:t>
            </a:r>
            <a:r>
              <a:rPr lang="en-GB" dirty="0"/>
              <a:t> </a:t>
            </a:r>
            <a:r>
              <a:rPr lang="en-GB" dirty="0" err="1"/>
              <a:t>nowych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pandemii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Automatyczne</a:t>
            </a:r>
            <a:r>
              <a:rPr lang="en-GB" dirty="0"/>
              <a:t> </a:t>
            </a: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aktualizacji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19458" name="Picture 2" descr="Data Ingestion on GCP | Cobry">
            <a:extLst>
              <a:ext uri="{FF2B5EF4-FFF2-40B4-BE49-F238E27FC236}">
                <a16:creationId xmlns:a16="http://schemas.microsoft.com/office/drawing/2014/main" id="{44A393A8-7397-3354-B33A-75A84220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12" y="2442732"/>
            <a:ext cx="5591390" cy="279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29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FABC-E9E5-CB7E-478F-5CDF62F90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BD48-9C18-967F-7438-FE1D1DD1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Ciekawostki</a:t>
            </a:r>
            <a:r>
              <a:rPr lang="en-GB" dirty="0"/>
              <a:t> z </a:t>
            </a:r>
            <a:r>
              <a:rPr lang="en-GB" dirty="0" err="1"/>
              <a:t>wyzwań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16804-DD03-4D5E-25AF-ED5E1BEC3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Nagłe</a:t>
            </a:r>
            <a:r>
              <a:rPr lang="en-GB" dirty="0"/>
              <a:t> </a:t>
            </a:r>
            <a:r>
              <a:rPr lang="en-GB" dirty="0" err="1"/>
              <a:t>zmiany</a:t>
            </a:r>
            <a:r>
              <a:rPr lang="en-GB" dirty="0"/>
              <a:t> </a:t>
            </a:r>
            <a:r>
              <a:rPr lang="en-GB" dirty="0" err="1"/>
              <a:t>polityczne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ich </a:t>
            </a: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ceny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Ekstremalne</a:t>
            </a:r>
            <a:r>
              <a:rPr lang="en-GB" dirty="0"/>
              <a:t> </a:t>
            </a:r>
            <a:r>
              <a:rPr lang="en-GB" dirty="0" err="1"/>
              <a:t>zjawiska</a:t>
            </a:r>
            <a:r>
              <a:rPr lang="en-GB" dirty="0"/>
              <a:t> </a:t>
            </a:r>
            <a:r>
              <a:rPr lang="en-GB" dirty="0" err="1"/>
              <a:t>pogodowe</a:t>
            </a:r>
            <a:r>
              <a:rPr lang="en-GB" dirty="0"/>
              <a:t> – jak je </a:t>
            </a:r>
            <a:r>
              <a:rPr lang="en-GB" dirty="0" err="1"/>
              <a:t>uwzględnić</a:t>
            </a:r>
            <a:r>
              <a:rPr lang="en-GB" dirty="0"/>
              <a:t> w </a:t>
            </a:r>
            <a:r>
              <a:rPr lang="en-GB" dirty="0" err="1"/>
              <a:t>prognozach</a:t>
            </a:r>
            <a:r>
              <a:rPr lang="en-GB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Sezonowość</a:t>
            </a:r>
            <a:r>
              <a:rPr lang="en-GB" dirty="0"/>
              <a:t> </a:t>
            </a:r>
            <a:r>
              <a:rPr lang="en-GB" dirty="0" err="1"/>
              <a:t>związana</a:t>
            </a:r>
            <a:r>
              <a:rPr lang="en-GB" dirty="0"/>
              <a:t> z </a:t>
            </a:r>
            <a:r>
              <a:rPr lang="en-GB" dirty="0" err="1"/>
              <a:t>nietypowymi</a:t>
            </a:r>
            <a:r>
              <a:rPr lang="en-GB" dirty="0"/>
              <a:t> </a:t>
            </a:r>
            <a:r>
              <a:rPr lang="en-GB" dirty="0" err="1"/>
              <a:t>wydarzeniami</a:t>
            </a:r>
            <a:r>
              <a:rPr lang="en-GB" dirty="0"/>
              <a:t> (np. </a:t>
            </a:r>
            <a:r>
              <a:rPr lang="en-GB" dirty="0" err="1"/>
              <a:t>mundial</a:t>
            </a:r>
            <a:r>
              <a:rPr lang="en-GB" dirty="0"/>
              <a:t> w </a:t>
            </a:r>
            <a:r>
              <a:rPr lang="en-GB" dirty="0" err="1"/>
              <a:t>zimie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technologii</a:t>
            </a:r>
            <a:r>
              <a:rPr lang="en-GB" dirty="0"/>
              <a:t>, np. </a:t>
            </a:r>
            <a:r>
              <a:rPr lang="en-GB" dirty="0" err="1"/>
              <a:t>zwiększonego</a:t>
            </a:r>
            <a:r>
              <a:rPr lang="en-GB" dirty="0"/>
              <a:t> </a:t>
            </a:r>
            <a:r>
              <a:rPr lang="en-GB" dirty="0" err="1"/>
              <a:t>wykorzystania</a:t>
            </a:r>
            <a:r>
              <a:rPr lang="en-GB" dirty="0"/>
              <a:t> </a:t>
            </a:r>
            <a:r>
              <a:rPr lang="en-GB" dirty="0" err="1"/>
              <a:t>odnawialnych</a:t>
            </a:r>
            <a:r>
              <a:rPr lang="en-GB" dirty="0"/>
              <a:t> </a:t>
            </a:r>
            <a:r>
              <a:rPr lang="en-GB" dirty="0" err="1"/>
              <a:t>źródeł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Anegdota</a:t>
            </a:r>
            <a:r>
              <a:rPr lang="en-GB" dirty="0"/>
              <a:t>: </a:t>
            </a:r>
            <a:r>
              <a:rPr lang="en-GB" dirty="0" err="1"/>
              <a:t>nietrafiona</a:t>
            </a:r>
            <a:r>
              <a:rPr lang="en-GB" dirty="0"/>
              <a:t> </a:t>
            </a:r>
            <a:r>
              <a:rPr lang="en-GB" dirty="0" err="1"/>
              <a:t>prognoza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historycznie</a:t>
            </a:r>
            <a:r>
              <a:rPr lang="en-GB" dirty="0"/>
              <a:t> </a:t>
            </a:r>
            <a:r>
              <a:rPr lang="en-GB" dirty="0" err="1"/>
              <a:t>stabilnych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0482" name="Picture 2" descr="Climate Change: Fitting the Pieces Together">
            <a:extLst>
              <a:ext uri="{FF2B5EF4-FFF2-40B4-BE49-F238E27FC236}">
                <a16:creationId xmlns:a16="http://schemas.microsoft.com/office/drawing/2014/main" id="{0887F9BE-C824-E5A3-DF14-F6A048AF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243241"/>
            <a:ext cx="6096000" cy="551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53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89FC3-1456-A156-A0ED-461BB3F66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7481-882F-1C75-5E7A-5E42C626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Podstawa</a:t>
            </a:r>
            <a:r>
              <a:rPr lang="en-GB" dirty="0"/>
              <a:t> </a:t>
            </a:r>
            <a:r>
              <a:rPr lang="en-GB" dirty="0" err="1"/>
              <a:t>dobrych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– </a:t>
            </a:r>
            <a:r>
              <a:rPr lang="en-GB" dirty="0" err="1"/>
              <a:t>jakość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73D61-CAEB-9A75-9EA7-A9FA8E05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Wybór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historycznych</a:t>
            </a:r>
            <a:r>
              <a:rPr lang="en-GB" dirty="0"/>
              <a:t> </a:t>
            </a:r>
            <a:r>
              <a:rPr lang="en-GB" dirty="0" err="1"/>
              <a:t>odpowiednich</a:t>
            </a:r>
            <a:r>
              <a:rPr lang="en-GB" dirty="0"/>
              <a:t> do </a:t>
            </a:r>
            <a:r>
              <a:rPr lang="en-GB" dirty="0" err="1"/>
              <a:t>celu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Uwzględnianie</a:t>
            </a:r>
            <a:r>
              <a:rPr lang="en-GB" dirty="0"/>
              <a:t> </a:t>
            </a:r>
            <a:r>
              <a:rPr lang="en-GB" dirty="0" err="1"/>
              <a:t>pełnych</a:t>
            </a:r>
            <a:r>
              <a:rPr lang="en-GB" dirty="0"/>
              <a:t> </a:t>
            </a:r>
            <a:r>
              <a:rPr lang="en-GB" dirty="0" err="1"/>
              <a:t>cykli</a:t>
            </a:r>
            <a:r>
              <a:rPr lang="en-GB" dirty="0"/>
              <a:t> </a:t>
            </a:r>
            <a:r>
              <a:rPr lang="en-GB" dirty="0" err="1"/>
              <a:t>sezonowych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Eliminacja</a:t>
            </a:r>
            <a:r>
              <a:rPr lang="en-GB" dirty="0"/>
              <a:t> </a:t>
            </a:r>
            <a:r>
              <a:rPr lang="en-GB" dirty="0" err="1"/>
              <a:t>błędów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szumów</a:t>
            </a:r>
            <a:r>
              <a:rPr lang="en-GB" dirty="0"/>
              <a:t> z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wejściowych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Wzbogacanie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o </a:t>
            </a:r>
            <a:r>
              <a:rPr lang="en-GB" dirty="0" err="1"/>
              <a:t>dodatkowe</a:t>
            </a:r>
            <a:r>
              <a:rPr lang="en-GB" dirty="0"/>
              <a:t> </a:t>
            </a:r>
            <a:r>
              <a:rPr lang="en-GB" dirty="0" err="1"/>
              <a:t>zmienne</a:t>
            </a:r>
            <a:r>
              <a:rPr lang="en-GB" dirty="0"/>
              <a:t> (np.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pogodowe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historyczne</a:t>
            </a:r>
            <a:r>
              <a:rPr lang="en-GB" dirty="0"/>
              <a:t> o </a:t>
            </a:r>
            <a:r>
              <a:rPr lang="en-GB" dirty="0" err="1"/>
              <a:t>zużyciu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temperaturze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1508" name="Picture 4" descr="Introduction to Timeseries Analysis using Python, Numpy only. | by Husein  Zolkepli | Becoming Human: Artificial Intelligence Magazine">
            <a:extLst>
              <a:ext uri="{FF2B5EF4-FFF2-40B4-BE49-F238E27FC236}">
                <a16:creationId xmlns:a16="http://schemas.microsoft.com/office/drawing/2014/main" id="{27194A38-0959-3F9C-56E0-C5F2D9060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8" r="15728"/>
          <a:stretch/>
        </p:blipFill>
        <p:spPr bwMode="auto">
          <a:xfrm>
            <a:off x="6096000" y="1540952"/>
            <a:ext cx="5317655" cy="461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1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3E90-7736-366C-2C34-7332952E7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CAED0-8871-89EF-09BB-8DDEC6FC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Analiza </a:t>
            </a:r>
            <a:r>
              <a:rPr lang="en-GB" dirty="0" err="1"/>
              <a:t>wstępna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klucz</a:t>
            </a:r>
            <a:r>
              <a:rPr lang="en-GB" dirty="0"/>
              <a:t> do </a:t>
            </a:r>
            <a:r>
              <a:rPr lang="en-GB" dirty="0" err="1"/>
              <a:t>sukcesu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B753F-6C49-D801-9227-2933584E2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Identyfikacja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–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rosną</a:t>
            </a:r>
            <a:r>
              <a:rPr lang="en-GB" dirty="0"/>
              <a:t>,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maleją</a:t>
            </a:r>
            <a:r>
              <a:rPr lang="en-GB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Wykrywanie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powtarzających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cykli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Analiza </a:t>
            </a:r>
            <a:r>
              <a:rPr lang="en-GB" dirty="0" err="1"/>
              <a:t>niestandardowych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– np. </a:t>
            </a:r>
            <a:r>
              <a:rPr lang="en-GB" dirty="0" err="1"/>
              <a:t>jednorazowych</a:t>
            </a:r>
            <a:r>
              <a:rPr lang="en-GB" dirty="0"/>
              <a:t> </a:t>
            </a:r>
            <a:r>
              <a:rPr lang="en-GB" dirty="0" err="1"/>
              <a:t>szczytów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</a:t>
            </a:r>
            <a:r>
              <a:rPr lang="en-GB" dirty="0" err="1"/>
              <a:t>wizualizacji</a:t>
            </a:r>
            <a:r>
              <a:rPr lang="en-GB" dirty="0"/>
              <a:t> do </a:t>
            </a:r>
            <a:r>
              <a:rPr lang="en-GB" dirty="0" err="1"/>
              <a:t>lepszego</a:t>
            </a:r>
            <a:r>
              <a:rPr lang="en-GB" dirty="0"/>
              <a:t> </a:t>
            </a:r>
            <a:r>
              <a:rPr lang="en-GB" dirty="0" err="1"/>
              <a:t>zrozumienia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wykres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z </a:t>
            </a:r>
            <a:r>
              <a:rPr lang="en-GB" dirty="0" err="1"/>
              <a:t>zaznaczonymi</a:t>
            </a:r>
            <a:r>
              <a:rPr lang="en-GB" dirty="0"/>
              <a:t> </a:t>
            </a:r>
            <a:r>
              <a:rPr lang="en-GB" dirty="0" err="1"/>
              <a:t>sezonami</a:t>
            </a:r>
            <a:r>
              <a:rPr lang="en-GB" dirty="0"/>
              <a:t> </a:t>
            </a:r>
            <a:r>
              <a:rPr lang="en-GB" dirty="0" err="1"/>
              <a:t>zimowymi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2530" name="Picture 2" descr="10. Decomposition of Time-Series in Python: Trend and Seasonal (Periodic)  Components – Fusion of Engineering, Control, Coding, Machine Learning, and  Science">
            <a:extLst>
              <a:ext uri="{FF2B5EF4-FFF2-40B4-BE49-F238E27FC236}">
                <a16:creationId xmlns:a16="http://schemas.microsoft.com/office/drawing/2014/main" id="{72473E7C-EAD2-5023-4C83-59C1FCFA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051" y="1362708"/>
            <a:ext cx="6156202" cy="513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37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40751-3F5A-3658-CF6C-25D9BA77A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F11C-2DAC-5E41-C2FA-49A05633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– </a:t>
            </a:r>
            <a:r>
              <a:rPr lang="en-GB" dirty="0" err="1"/>
              <a:t>kluczowy</a:t>
            </a:r>
            <a:r>
              <a:rPr lang="en-GB" dirty="0"/>
              <a:t> </a:t>
            </a:r>
            <a:r>
              <a:rPr lang="en-GB" dirty="0" err="1"/>
              <a:t>krok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1DE0-FA38-CC83-A03B-F8E5F8100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Wybór</a:t>
            </a:r>
            <a:r>
              <a:rPr lang="en-GB" dirty="0"/>
              <a:t> </a:t>
            </a:r>
            <a:r>
              <a:rPr lang="en-GB" dirty="0" err="1"/>
              <a:t>modelu</a:t>
            </a:r>
            <a:r>
              <a:rPr lang="en-GB" dirty="0"/>
              <a:t> </a:t>
            </a:r>
            <a:r>
              <a:rPr lang="en-GB" dirty="0" err="1"/>
              <a:t>zgodnie</a:t>
            </a:r>
            <a:r>
              <a:rPr lang="en-GB" dirty="0"/>
              <a:t> z </a:t>
            </a:r>
            <a:r>
              <a:rPr lang="en-GB" dirty="0" err="1"/>
              <a:t>celem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charakterystyką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Użycie</a:t>
            </a:r>
            <a:r>
              <a:rPr lang="en-GB" dirty="0"/>
              <a:t> </a:t>
            </a:r>
            <a:r>
              <a:rPr lang="en-GB" dirty="0" err="1"/>
              <a:t>prostych</a:t>
            </a:r>
            <a:r>
              <a:rPr lang="en-GB" dirty="0"/>
              <a:t> </a:t>
            </a:r>
            <a:r>
              <a:rPr lang="en-GB" dirty="0" err="1"/>
              <a:t>metod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stabilnych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Zaawansowane</a:t>
            </a:r>
            <a:r>
              <a:rPr lang="en-GB" dirty="0"/>
              <a:t> </a:t>
            </a: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skomplikowanych</a:t>
            </a:r>
            <a:r>
              <a:rPr lang="en-GB" dirty="0"/>
              <a:t> </a:t>
            </a:r>
            <a:r>
              <a:rPr lang="en-GB" dirty="0" err="1"/>
              <a:t>przypadków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Testowanie</a:t>
            </a:r>
            <a:r>
              <a:rPr lang="en-GB" dirty="0"/>
              <a:t>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samym</a:t>
            </a:r>
            <a:r>
              <a:rPr lang="en-GB" dirty="0"/>
              <a:t> </a:t>
            </a:r>
            <a:r>
              <a:rPr lang="en-GB" dirty="0" err="1"/>
              <a:t>zestawie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porównanie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z </a:t>
            </a:r>
            <a:r>
              <a:rPr lang="en-GB" dirty="0" err="1"/>
              <a:t>metodą</a:t>
            </a:r>
            <a:r>
              <a:rPr lang="en-GB" dirty="0"/>
              <a:t> ARIMA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średnich</a:t>
            </a:r>
            <a:r>
              <a:rPr lang="en-GB" dirty="0"/>
              <a:t> </a:t>
            </a:r>
            <a:r>
              <a:rPr lang="en-GB" dirty="0" err="1"/>
              <a:t>ruchomych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3554" name="Picture 2" descr="From Data Processing till Model Selection in Machine Learning">
            <a:extLst>
              <a:ext uri="{FF2B5EF4-FFF2-40B4-BE49-F238E27FC236}">
                <a16:creationId xmlns:a16="http://schemas.microsoft.com/office/drawing/2014/main" id="{F6547A8F-42A6-34D3-236D-633AFFBF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912" y="2309247"/>
            <a:ext cx="6351212" cy="266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55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FE4D0-63D8-E01E-F15B-7E8EF1920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60C8-374E-4711-9ECD-E36E21BE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Ulepszanie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w </a:t>
            </a:r>
            <a:r>
              <a:rPr lang="en-GB" dirty="0" err="1"/>
              <a:t>czasie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19D5-27AB-FC57-1867-A480D850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Regularna</a:t>
            </a:r>
            <a:r>
              <a:rPr lang="en-GB" dirty="0"/>
              <a:t> </a:t>
            </a:r>
            <a:r>
              <a:rPr lang="en-GB" dirty="0" err="1"/>
              <a:t>aktualizacja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nowych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Uczenie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błędach</a:t>
            </a:r>
            <a:r>
              <a:rPr lang="en-GB" dirty="0"/>
              <a:t> – </a:t>
            </a:r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różnic</a:t>
            </a:r>
            <a:r>
              <a:rPr lang="en-GB" dirty="0"/>
              <a:t> </a:t>
            </a:r>
            <a:r>
              <a:rPr lang="en-GB" dirty="0" err="1"/>
              <a:t>między</a:t>
            </a:r>
            <a:r>
              <a:rPr lang="en-GB" dirty="0"/>
              <a:t> </a:t>
            </a:r>
            <a:r>
              <a:rPr lang="en-GB" dirty="0" err="1"/>
              <a:t>prognozami</a:t>
            </a:r>
            <a:r>
              <a:rPr lang="en-GB" dirty="0"/>
              <a:t> a </a:t>
            </a:r>
            <a:r>
              <a:rPr lang="en-GB" dirty="0" err="1"/>
              <a:t>rzeczywistością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Ulepszanie</a:t>
            </a:r>
            <a:r>
              <a:rPr lang="en-GB" dirty="0"/>
              <a:t> </a:t>
            </a:r>
            <a:r>
              <a:rPr lang="en-GB" dirty="0" err="1"/>
              <a:t>parametrów</a:t>
            </a:r>
            <a:r>
              <a:rPr lang="en-GB" dirty="0"/>
              <a:t> </a:t>
            </a:r>
            <a:r>
              <a:rPr lang="en-GB" dirty="0" err="1"/>
              <a:t>modeli</a:t>
            </a:r>
            <a:r>
              <a:rPr lang="en-GB" dirty="0"/>
              <a:t> w </a:t>
            </a:r>
            <a:r>
              <a:rPr lang="en-GB" dirty="0" err="1"/>
              <a:t>odpowiedzi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zmieniające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Automatyczne</a:t>
            </a:r>
            <a:r>
              <a:rPr lang="en-GB" dirty="0"/>
              <a:t> </a:t>
            </a: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wykrywające</a:t>
            </a:r>
            <a:r>
              <a:rPr lang="en-GB" dirty="0"/>
              <a:t> </a:t>
            </a:r>
            <a:r>
              <a:rPr lang="en-GB" dirty="0" err="1"/>
              <a:t>zmiany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poprawa</a:t>
            </a:r>
            <a:r>
              <a:rPr lang="en-GB" dirty="0"/>
              <a:t> </a:t>
            </a:r>
            <a:r>
              <a:rPr lang="en-GB" dirty="0" err="1"/>
              <a:t>modelu</a:t>
            </a:r>
            <a:r>
              <a:rPr lang="en-GB" dirty="0"/>
              <a:t> po </a:t>
            </a:r>
            <a:r>
              <a:rPr lang="en-GB" dirty="0" err="1"/>
              <a:t>okresach</a:t>
            </a:r>
            <a:r>
              <a:rPr lang="en-GB" dirty="0"/>
              <a:t> </a:t>
            </a:r>
            <a:r>
              <a:rPr lang="en-GB" dirty="0" err="1"/>
              <a:t>ekstremalnego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4578" name="Picture 2" descr="Top Model Selection Techniques in Machine Learning Projects">
            <a:extLst>
              <a:ext uri="{FF2B5EF4-FFF2-40B4-BE49-F238E27FC236}">
                <a16:creationId xmlns:a16="http://schemas.microsoft.com/office/drawing/2014/main" id="{3DF7029D-B684-4A49-0B62-2E1AD495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14" y="1825625"/>
            <a:ext cx="5621793" cy="397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8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082B-1811-7985-25A9-A292362C2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886C-D5DC-60C8-1C5E-54F41E0F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</a:t>
            </a:r>
            <a:r>
              <a:rPr lang="en-GB" dirty="0" err="1"/>
              <a:t>unikać</a:t>
            </a:r>
            <a:r>
              <a:rPr lang="en-GB" dirty="0"/>
              <a:t> </a:t>
            </a:r>
            <a:r>
              <a:rPr lang="en-GB" dirty="0" err="1"/>
              <a:t>typowych</a:t>
            </a:r>
            <a:r>
              <a:rPr lang="en-GB" dirty="0"/>
              <a:t> </a:t>
            </a:r>
            <a:r>
              <a:rPr lang="en-GB" dirty="0" err="1"/>
              <a:t>błędów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8A5B6-B3ED-972A-3C0C-F49D8AF70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polegaj</a:t>
            </a:r>
            <a:r>
              <a:rPr lang="en-GB" dirty="0"/>
              <a:t> </a:t>
            </a:r>
            <a:r>
              <a:rPr lang="en-GB" dirty="0" err="1"/>
              <a:t>wyłącznie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jednym</a:t>
            </a:r>
            <a:r>
              <a:rPr lang="en-GB" dirty="0"/>
              <a:t> </a:t>
            </a:r>
            <a:r>
              <a:rPr lang="en-GB" dirty="0" err="1"/>
              <a:t>modelu</a:t>
            </a:r>
            <a:r>
              <a:rPr lang="en-GB" dirty="0"/>
              <a:t> – </a:t>
            </a:r>
            <a:r>
              <a:rPr lang="en-GB" dirty="0" err="1"/>
              <a:t>stosuj</a:t>
            </a:r>
            <a:r>
              <a:rPr lang="en-GB" dirty="0"/>
              <a:t> </a:t>
            </a:r>
            <a:r>
              <a:rPr lang="en-GB" dirty="0" err="1"/>
              <a:t>różnorodność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Uwzględniaj</a:t>
            </a:r>
            <a:r>
              <a:rPr lang="en-GB" dirty="0"/>
              <a:t> </a:t>
            </a:r>
            <a:r>
              <a:rPr lang="en-GB" dirty="0" err="1"/>
              <a:t>zewnętrzne</a:t>
            </a:r>
            <a:r>
              <a:rPr lang="en-GB" dirty="0"/>
              <a:t> </a:t>
            </a:r>
            <a:r>
              <a:rPr lang="en-GB" dirty="0" err="1"/>
              <a:t>czynniki</a:t>
            </a:r>
            <a:r>
              <a:rPr lang="en-GB" dirty="0"/>
              <a:t> </a:t>
            </a:r>
            <a:r>
              <a:rPr lang="en-GB" dirty="0" err="1"/>
              <a:t>wpływające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(np. </a:t>
            </a:r>
            <a:r>
              <a:rPr lang="en-GB" dirty="0" err="1"/>
              <a:t>polityka</a:t>
            </a:r>
            <a:r>
              <a:rPr lang="en-GB" dirty="0"/>
              <a:t>, </a:t>
            </a:r>
            <a:r>
              <a:rPr lang="en-GB" dirty="0" err="1"/>
              <a:t>pogoda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ignoruj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Regularnie</a:t>
            </a:r>
            <a:r>
              <a:rPr lang="en-GB" dirty="0"/>
              <a:t> </a:t>
            </a:r>
            <a:r>
              <a:rPr lang="en-GB" dirty="0" err="1"/>
              <a:t>sprawdzaj</a:t>
            </a:r>
            <a:r>
              <a:rPr lang="en-GB" dirty="0"/>
              <a:t> </a:t>
            </a:r>
            <a:r>
              <a:rPr lang="en-GB" dirty="0" err="1"/>
              <a:t>jakość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wejściowych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Pamiętaj</a:t>
            </a:r>
            <a:r>
              <a:rPr lang="en-GB" dirty="0"/>
              <a:t>: </a:t>
            </a:r>
            <a:r>
              <a:rPr lang="en-GB" dirty="0" err="1"/>
              <a:t>prognoza</a:t>
            </a:r>
            <a:r>
              <a:rPr lang="en-GB" dirty="0"/>
              <a:t> to </a:t>
            </a:r>
            <a:r>
              <a:rPr lang="en-GB" dirty="0" err="1"/>
              <a:t>przewidywanie</a:t>
            </a:r>
            <a:r>
              <a:rPr lang="en-GB" dirty="0"/>
              <a:t>, a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pewność</a:t>
            </a:r>
            <a:r>
              <a:rPr lang="en-GB" dirty="0"/>
              <a:t>!</a:t>
            </a:r>
            <a:endParaRPr lang="pl-PL" dirty="0"/>
          </a:p>
        </p:txBody>
      </p:sp>
      <p:pic>
        <p:nvPicPr>
          <p:cNvPr id="25602" name="Picture 2" descr="Weather Forecasting: Is it better to toss a coin? – Spider X bass">
            <a:extLst>
              <a:ext uri="{FF2B5EF4-FFF2-40B4-BE49-F238E27FC236}">
                <a16:creationId xmlns:a16="http://schemas.microsoft.com/office/drawing/2014/main" id="{6B16F9EA-D940-1F5F-D49F-653F7C4B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31" y="1342334"/>
            <a:ext cx="4346951" cy="53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07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786F-B5F1-D427-23EF-3539B656A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FD70-AF9A-489A-8141-3C7FA327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narzędzia</a:t>
            </a:r>
            <a:r>
              <a:rPr lang="en-GB" dirty="0"/>
              <a:t>,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możliwości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96DB-0D4B-BE0A-8D90-AA84D558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Wzrost</a:t>
            </a:r>
            <a:r>
              <a:rPr lang="en-GB" dirty="0"/>
              <a:t> </a:t>
            </a:r>
            <a:r>
              <a:rPr lang="en-GB" dirty="0" err="1"/>
              <a:t>mocy</a:t>
            </a:r>
            <a:r>
              <a:rPr lang="en-GB" dirty="0"/>
              <a:t> </a:t>
            </a:r>
            <a:r>
              <a:rPr lang="en-GB" dirty="0" err="1"/>
              <a:t>obliczeniowej</a:t>
            </a:r>
            <a:r>
              <a:rPr lang="en-GB" dirty="0"/>
              <a:t> </a:t>
            </a:r>
            <a:r>
              <a:rPr lang="en-GB" dirty="0" err="1"/>
              <a:t>umożliwiający</a:t>
            </a:r>
            <a:r>
              <a:rPr lang="en-GB" dirty="0"/>
              <a:t> </a:t>
            </a:r>
            <a:r>
              <a:rPr lang="en-GB" dirty="0" err="1"/>
              <a:t>bardziej</a:t>
            </a:r>
            <a:r>
              <a:rPr lang="en-GB" dirty="0"/>
              <a:t> </a:t>
            </a:r>
            <a:r>
              <a:rPr lang="en-GB" dirty="0" err="1"/>
              <a:t>złożone</a:t>
            </a:r>
            <a:r>
              <a:rPr lang="en-GB" dirty="0"/>
              <a:t> </a:t>
            </a:r>
            <a:r>
              <a:rPr lang="en-GB" dirty="0" err="1"/>
              <a:t>analizy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Lepsze</a:t>
            </a:r>
            <a:r>
              <a:rPr lang="en-GB" dirty="0"/>
              <a:t> </a:t>
            </a:r>
            <a:r>
              <a:rPr lang="en-GB" dirty="0" err="1"/>
              <a:t>algorytmy</a:t>
            </a:r>
            <a:r>
              <a:rPr lang="en-GB" dirty="0"/>
              <a:t> </a:t>
            </a:r>
            <a:r>
              <a:rPr lang="en-GB" dirty="0" err="1"/>
              <a:t>automatyzujące</a:t>
            </a:r>
            <a:r>
              <a:rPr lang="en-GB" dirty="0"/>
              <a:t> </a:t>
            </a:r>
            <a:r>
              <a:rPr lang="en-GB" dirty="0" err="1"/>
              <a:t>prognozowanie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Rozwój</a:t>
            </a:r>
            <a:r>
              <a:rPr lang="en-GB" dirty="0"/>
              <a:t> </a:t>
            </a:r>
            <a:r>
              <a:rPr lang="en-GB" dirty="0" err="1"/>
              <a:t>oprogramowania</a:t>
            </a:r>
            <a:r>
              <a:rPr lang="en-GB" dirty="0"/>
              <a:t> </a:t>
            </a:r>
            <a:r>
              <a:rPr lang="en-GB" dirty="0" err="1"/>
              <a:t>dostępnego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nietechnicznych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big data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dostępność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jakość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narzędzia</a:t>
            </a:r>
            <a:r>
              <a:rPr lang="en-GB" dirty="0"/>
              <a:t> online do </a:t>
            </a:r>
            <a:r>
              <a:rPr lang="en-GB" dirty="0" err="1"/>
              <a:t>szybkiego</a:t>
            </a:r>
            <a:r>
              <a:rPr lang="en-GB" dirty="0"/>
              <a:t> </a:t>
            </a:r>
            <a:r>
              <a:rPr lang="en-GB" dirty="0" err="1"/>
              <a:t>tworzenia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6626" name="Picture 2" descr="Data Center – co to jest? Wady i zalety | Stovaris">
            <a:extLst>
              <a:ext uri="{FF2B5EF4-FFF2-40B4-BE49-F238E27FC236}">
                <a16:creationId xmlns:a16="http://schemas.microsoft.com/office/drawing/2014/main" id="{2CB6B3FC-05AA-76B4-ED31-0B180A20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193" y="1983783"/>
            <a:ext cx="5879329" cy="379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67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21738-389B-72E7-375D-0D6C375E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56CF-6B9B-2C53-48B6-1E27240E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Jak AI </a:t>
            </a:r>
            <a:r>
              <a:rPr lang="en-GB" dirty="0" err="1"/>
              <a:t>zmienia</a:t>
            </a:r>
            <a:r>
              <a:rPr lang="en-GB" dirty="0"/>
              <a:t> </a:t>
            </a:r>
            <a:r>
              <a:rPr lang="en-GB" dirty="0" err="1"/>
              <a:t>prognozowanie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03F2-6013-00AC-4A59-2790E7392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uczenia</a:t>
            </a:r>
            <a:r>
              <a:rPr lang="en-GB" dirty="0"/>
              <a:t> </a:t>
            </a:r>
            <a:r>
              <a:rPr lang="en-GB" dirty="0" err="1"/>
              <a:t>maszynowego</a:t>
            </a:r>
            <a:r>
              <a:rPr lang="en-GB" dirty="0"/>
              <a:t> </a:t>
            </a:r>
            <a:r>
              <a:rPr lang="en-GB" dirty="0" err="1"/>
              <a:t>dostosowujące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do </a:t>
            </a:r>
            <a:r>
              <a:rPr lang="en-GB" dirty="0" err="1"/>
              <a:t>zmieniających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deep learning w </a:t>
            </a:r>
            <a:r>
              <a:rPr lang="en-GB" dirty="0" err="1"/>
              <a:t>prognozowaniu</a:t>
            </a:r>
            <a:r>
              <a:rPr lang="en-GB" dirty="0"/>
              <a:t> </a:t>
            </a:r>
            <a:r>
              <a:rPr lang="en-GB" dirty="0" err="1"/>
              <a:t>długoterminowym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Automatyczne</a:t>
            </a:r>
            <a:r>
              <a:rPr lang="en-GB" dirty="0"/>
              <a:t> </a:t>
            </a:r>
            <a:r>
              <a:rPr lang="en-GB" dirty="0" err="1"/>
              <a:t>wykrywanie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, </a:t>
            </a:r>
            <a:r>
              <a:rPr lang="en-GB" dirty="0" err="1"/>
              <a:t>które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widoczne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człowieka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Zastosowanie</a:t>
            </a:r>
            <a:r>
              <a:rPr lang="en-GB" dirty="0"/>
              <a:t> AI w </a:t>
            </a:r>
            <a:r>
              <a:rPr lang="en-GB" dirty="0" err="1"/>
              <a:t>systemach</a:t>
            </a:r>
            <a:r>
              <a:rPr lang="en-GB" dirty="0"/>
              <a:t> </a:t>
            </a:r>
            <a:r>
              <a:rPr lang="en-GB" dirty="0" err="1"/>
              <a:t>zarządzania</a:t>
            </a:r>
            <a:r>
              <a:rPr lang="en-GB" dirty="0"/>
              <a:t> </a:t>
            </a:r>
            <a:r>
              <a:rPr lang="en-GB" dirty="0" err="1"/>
              <a:t>energią</a:t>
            </a:r>
            <a:r>
              <a:rPr lang="en-GB" dirty="0"/>
              <a:t> (np. smart grid).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gaz</a:t>
            </a:r>
            <a:r>
              <a:rPr lang="en-GB" dirty="0"/>
              <a:t> z </a:t>
            </a:r>
            <a:r>
              <a:rPr lang="en-GB" dirty="0" err="1"/>
              <a:t>użyciem</a:t>
            </a:r>
            <a:r>
              <a:rPr lang="en-GB" dirty="0"/>
              <a:t> </a:t>
            </a:r>
            <a:r>
              <a:rPr lang="en-GB" dirty="0" err="1"/>
              <a:t>sieci</a:t>
            </a:r>
            <a:r>
              <a:rPr lang="en-GB" dirty="0"/>
              <a:t> </a:t>
            </a:r>
            <a:r>
              <a:rPr lang="en-GB" dirty="0" err="1"/>
              <a:t>neuronowych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7650" name="Picture 2" descr="How to Use Convolutional Neural Networks for Time Series Classification |  by Margarita Granat | Towards Data Science">
            <a:extLst>
              <a:ext uri="{FF2B5EF4-FFF2-40B4-BE49-F238E27FC236}">
                <a16:creationId xmlns:a16="http://schemas.microsoft.com/office/drawing/2014/main" id="{3679C03D-BB3F-1A03-C9CA-568295DD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8100"/>
            <a:ext cx="6108942" cy="339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33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3273-4A40-0297-1196-7D96F1BB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A213-401E-F177-7CE5-11A328D4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Szybkość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precyzja</a:t>
            </a:r>
            <a:r>
              <a:rPr lang="en-GB" dirty="0"/>
              <a:t> w </a:t>
            </a:r>
            <a:r>
              <a:rPr lang="en-GB" dirty="0" err="1"/>
              <a:t>nowoczesnym</a:t>
            </a:r>
            <a:r>
              <a:rPr lang="en-GB" dirty="0"/>
              <a:t> </a:t>
            </a:r>
            <a:r>
              <a:rPr lang="en-GB" dirty="0" err="1"/>
              <a:t>świecie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1C6F-5FE9-7C80-0C01-7277D953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generowania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bieżąco</a:t>
            </a:r>
            <a:r>
              <a:rPr lang="en-GB" dirty="0"/>
              <a:t>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nowym</a:t>
            </a:r>
            <a:r>
              <a:rPr lang="en-GB" dirty="0"/>
              <a:t> </a:t>
            </a:r>
            <a:r>
              <a:rPr lang="en-GB" dirty="0" err="1"/>
              <a:t>technologiom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Zastosowania</a:t>
            </a:r>
            <a:r>
              <a:rPr lang="en-GB" dirty="0"/>
              <a:t> w </a:t>
            </a:r>
            <a:r>
              <a:rPr lang="en-GB" dirty="0" err="1"/>
              <a:t>dynamicznych</a:t>
            </a:r>
            <a:r>
              <a:rPr lang="en-GB" dirty="0"/>
              <a:t> </a:t>
            </a:r>
            <a:r>
              <a:rPr lang="en-GB" dirty="0" err="1"/>
              <a:t>środowiskach</a:t>
            </a:r>
            <a:r>
              <a:rPr lang="en-GB" dirty="0"/>
              <a:t> (np. </a:t>
            </a:r>
            <a:r>
              <a:rPr lang="en-GB" dirty="0" err="1"/>
              <a:t>giełda</a:t>
            </a:r>
            <a:r>
              <a:rPr lang="en-GB" dirty="0"/>
              <a:t> </a:t>
            </a:r>
            <a:r>
              <a:rPr lang="en-GB" dirty="0" err="1"/>
              <a:t>surowców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IoT (Internet of Things)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zbieranie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w </a:t>
            </a:r>
            <a:r>
              <a:rPr lang="en-GB" dirty="0" err="1"/>
              <a:t>czasie</a:t>
            </a:r>
            <a:r>
              <a:rPr lang="en-GB" dirty="0"/>
              <a:t> </a:t>
            </a:r>
            <a:r>
              <a:rPr lang="en-GB" dirty="0" err="1"/>
              <a:t>rzeczywistym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monitorowanie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czasie</a:t>
            </a:r>
            <a:r>
              <a:rPr lang="en-GB" dirty="0"/>
              <a:t> </a:t>
            </a:r>
            <a:r>
              <a:rPr lang="en-GB" dirty="0" err="1"/>
              <a:t>rzeczywistym</a:t>
            </a:r>
            <a:r>
              <a:rPr lang="en-GB" dirty="0"/>
              <a:t> w </a:t>
            </a:r>
            <a:r>
              <a:rPr lang="en-GB" dirty="0" err="1"/>
              <a:t>domach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zakładach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Korzyści</a:t>
            </a:r>
            <a:r>
              <a:rPr lang="en-GB" dirty="0"/>
              <a:t>: </a:t>
            </a:r>
            <a:r>
              <a:rPr lang="en-GB" dirty="0" err="1"/>
              <a:t>szybsze</a:t>
            </a:r>
            <a:r>
              <a:rPr lang="en-GB" dirty="0"/>
              <a:t> </a:t>
            </a:r>
            <a:r>
              <a:rPr lang="en-GB" dirty="0" err="1"/>
              <a:t>reakcje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zmiany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8674" name="Picture 2" descr="IoT Diagram: Device Connectivity and Data Sharing | Stable Diffusion Online">
            <a:extLst>
              <a:ext uri="{FF2B5EF4-FFF2-40B4-BE49-F238E27FC236}">
                <a16:creationId xmlns:a16="http://schemas.microsoft.com/office/drawing/2014/main" id="{1E724043-0EFE-4789-6484-4A806A6BF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106" y="1565329"/>
            <a:ext cx="5214036" cy="52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86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87713-4B8A-747B-3794-EA3D035A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923C0-AED2-0EA2-3A48-C6643E00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Gdzie spotykamy szeregi czasowe?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3D3F-EB2B-9EBE-0AA8-C2AEEA8AD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pogody</a:t>
            </a:r>
            <a:r>
              <a:rPr lang="en-GB" dirty="0"/>
              <a:t> – </a:t>
            </a:r>
            <a:r>
              <a:rPr lang="en-GB" dirty="0" err="1"/>
              <a:t>najpopularniejszy</a:t>
            </a:r>
            <a:r>
              <a:rPr lang="en-GB" dirty="0"/>
              <a:t> </a:t>
            </a:r>
            <a:r>
              <a:rPr lang="en-GB" dirty="0" err="1"/>
              <a:t>przykład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Planowanie</a:t>
            </a:r>
            <a:r>
              <a:rPr lang="en-GB" dirty="0"/>
              <a:t> </a:t>
            </a:r>
            <a:r>
              <a:rPr lang="en-GB" dirty="0" err="1"/>
              <a:t>produkcji</a:t>
            </a:r>
            <a:r>
              <a:rPr lang="en-GB" dirty="0"/>
              <a:t> w </a:t>
            </a:r>
            <a:r>
              <a:rPr lang="en-GB" dirty="0" err="1"/>
              <a:t>przemyśle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Zarządzanie</a:t>
            </a:r>
            <a:r>
              <a:rPr lang="en-GB" dirty="0"/>
              <a:t> </a:t>
            </a:r>
            <a:r>
              <a:rPr lang="en-GB" dirty="0" err="1"/>
              <a:t>zapasami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w </a:t>
            </a:r>
            <a:r>
              <a:rPr lang="en-GB" dirty="0" err="1"/>
              <a:t>magazynach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Monitorowanie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 w </a:t>
            </a:r>
            <a:r>
              <a:rPr lang="en-GB" dirty="0" err="1"/>
              <a:t>gospodarstwach</a:t>
            </a:r>
            <a:r>
              <a:rPr lang="en-GB" dirty="0"/>
              <a:t> </a:t>
            </a:r>
            <a:r>
              <a:rPr lang="en-GB" dirty="0" err="1"/>
              <a:t>domowych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Analiza </a:t>
            </a:r>
            <a:r>
              <a:rPr lang="en-GB" dirty="0" err="1"/>
              <a:t>sprzedaży</a:t>
            </a:r>
            <a:r>
              <a:rPr lang="en-GB" dirty="0"/>
              <a:t> w </a:t>
            </a:r>
            <a:r>
              <a:rPr lang="en-GB" dirty="0" err="1"/>
              <a:t>sklepach</a:t>
            </a:r>
            <a:r>
              <a:rPr lang="en-GB" dirty="0"/>
              <a:t> – np. </a:t>
            </a:r>
            <a:r>
              <a:rPr lang="en-GB" dirty="0" err="1"/>
              <a:t>sezonowość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050" name="Picture 2" descr="Fundamentals of Data Visualization">
            <a:extLst>
              <a:ext uri="{FF2B5EF4-FFF2-40B4-BE49-F238E27FC236}">
                <a16:creationId xmlns:a16="http://schemas.microsoft.com/office/drawing/2014/main" id="{D901C3A6-C15E-CED0-D27F-660AB47D5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74" y="1825625"/>
            <a:ext cx="5926326" cy="36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12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DE5C9-1559-C1FA-5718-9328A14A6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BD6C-A941-95B1-903F-AD8B1751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Prognozy</a:t>
            </a:r>
            <a:r>
              <a:rPr lang="en-GB" dirty="0"/>
              <a:t> w </a:t>
            </a:r>
            <a:r>
              <a:rPr lang="en-GB" dirty="0" err="1"/>
              <a:t>walce</a:t>
            </a:r>
            <a:r>
              <a:rPr lang="en-GB" dirty="0"/>
              <a:t> ze </a:t>
            </a:r>
            <a:r>
              <a:rPr lang="en-GB" dirty="0" err="1"/>
              <a:t>skutkami</a:t>
            </a:r>
            <a:r>
              <a:rPr lang="en-GB" dirty="0"/>
              <a:t> </a:t>
            </a:r>
            <a:r>
              <a:rPr lang="en-GB" dirty="0" err="1"/>
              <a:t>zmian</a:t>
            </a:r>
            <a:r>
              <a:rPr lang="en-GB" dirty="0"/>
              <a:t> </a:t>
            </a:r>
            <a:r>
              <a:rPr lang="en-GB" dirty="0" err="1"/>
              <a:t>klimatycznych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22B3-CCFA-1C3E-C7B1-F53F4467C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Wpływ</a:t>
            </a:r>
            <a:r>
              <a:rPr lang="en-GB" dirty="0"/>
              <a:t> </a:t>
            </a:r>
            <a:r>
              <a:rPr lang="en-GB" dirty="0" err="1"/>
              <a:t>zmian</a:t>
            </a:r>
            <a:r>
              <a:rPr lang="en-GB" dirty="0"/>
              <a:t> </a:t>
            </a:r>
            <a:r>
              <a:rPr lang="en-GB" dirty="0" err="1"/>
              <a:t>klimatycznych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sezonowe</a:t>
            </a:r>
            <a:r>
              <a:rPr lang="en-GB" dirty="0"/>
              <a:t> (np. </a:t>
            </a:r>
            <a:r>
              <a:rPr lang="en-GB" dirty="0" err="1"/>
              <a:t>łagodniejsze</a:t>
            </a:r>
            <a:r>
              <a:rPr lang="en-GB" dirty="0"/>
              <a:t> </a:t>
            </a:r>
            <a:r>
              <a:rPr lang="en-GB" dirty="0" err="1"/>
              <a:t>zimy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Prognozowanie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 w </a:t>
            </a:r>
            <a:r>
              <a:rPr lang="en-GB" dirty="0" err="1"/>
              <a:t>obliczu</a:t>
            </a:r>
            <a:r>
              <a:rPr lang="en-GB" dirty="0"/>
              <a:t> </a:t>
            </a:r>
            <a:r>
              <a:rPr lang="en-GB" dirty="0" err="1"/>
              <a:t>nieprzewidywalnej</a:t>
            </a:r>
            <a:r>
              <a:rPr lang="en-GB" dirty="0"/>
              <a:t> </a:t>
            </a:r>
            <a:r>
              <a:rPr lang="en-GB" dirty="0" err="1"/>
              <a:t>pogody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Ułatwienie</a:t>
            </a:r>
            <a:r>
              <a:rPr lang="en-GB" dirty="0"/>
              <a:t> </a:t>
            </a:r>
            <a:r>
              <a:rPr lang="en-GB" dirty="0" err="1"/>
              <a:t>zarządzania</a:t>
            </a:r>
            <a:r>
              <a:rPr lang="en-GB" dirty="0"/>
              <a:t> </a:t>
            </a:r>
            <a:r>
              <a:rPr lang="en-GB" dirty="0" err="1"/>
              <a:t>odnawialnymi</a:t>
            </a:r>
            <a:r>
              <a:rPr lang="en-GB" dirty="0"/>
              <a:t> </a:t>
            </a:r>
            <a:r>
              <a:rPr lang="en-GB" dirty="0" err="1"/>
              <a:t>źródłami</a:t>
            </a:r>
            <a:r>
              <a:rPr lang="en-GB" dirty="0"/>
              <a:t> </a:t>
            </a:r>
            <a:r>
              <a:rPr lang="en-GB" dirty="0" err="1"/>
              <a:t>energii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Zmniejszenie</a:t>
            </a:r>
            <a:r>
              <a:rPr lang="en-GB" dirty="0"/>
              <a:t> </a:t>
            </a:r>
            <a:r>
              <a:rPr lang="en-GB" dirty="0" err="1"/>
              <a:t>strat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dzięki</a:t>
            </a:r>
            <a:r>
              <a:rPr lang="en-GB" dirty="0"/>
              <a:t> </a:t>
            </a:r>
            <a:r>
              <a:rPr lang="en-GB" dirty="0" err="1"/>
              <a:t>lepszym</a:t>
            </a:r>
            <a:r>
              <a:rPr lang="en-GB" dirty="0"/>
              <a:t> </a:t>
            </a:r>
            <a:r>
              <a:rPr lang="en-GB" dirty="0" err="1"/>
              <a:t>prognozom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zapotrzebowania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energię</a:t>
            </a:r>
            <a:r>
              <a:rPr lang="en-GB" dirty="0"/>
              <a:t> z </a:t>
            </a:r>
            <a:r>
              <a:rPr lang="en-GB" dirty="0" err="1"/>
              <a:t>uwzględnieniem</a:t>
            </a:r>
            <a:r>
              <a:rPr lang="en-GB" dirty="0"/>
              <a:t> </a:t>
            </a:r>
            <a:r>
              <a:rPr lang="en-GB" dirty="0" err="1"/>
              <a:t>anomalii</a:t>
            </a:r>
            <a:r>
              <a:rPr lang="en-GB" dirty="0"/>
              <a:t> </a:t>
            </a:r>
            <a:r>
              <a:rPr lang="en-GB" dirty="0" err="1"/>
              <a:t>pogodowych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29698" name="Picture 2" descr="Temperature anomaly forecasted for tomorrow. : r/europe">
            <a:extLst>
              <a:ext uri="{FF2B5EF4-FFF2-40B4-BE49-F238E27FC236}">
                <a16:creationId xmlns:a16="http://schemas.microsoft.com/office/drawing/2014/main" id="{FC2640DF-0843-CED2-C9E7-FCC2FE6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341" y="1690688"/>
            <a:ext cx="6198659" cy="464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3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A75C9-A9B7-8F15-93A8-F964A7BAD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E4D6-A1BF-6540-9C08-4E5E78FC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 </a:t>
            </a:r>
            <a:r>
              <a:rPr lang="en-GB" dirty="0" err="1"/>
              <a:t>przyniesie</a:t>
            </a:r>
            <a:r>
              <a:rPr lang="en-GB" dirty="0"/>
              <a:t> </a:t>
            </a:r>
            <a:r>
              <a:rPr lang="en-GB" dirty="0" err="1"/>
              <a:t>przyszłość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r>
              <a:rPr lang="en-GB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0137-42A6-0442-44EC-357AD1611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Personalizowane</a:t>
            </a:r>
            <a:r>
              <a:rPr lang="en-GB" dirty="0"/>
              <a:t> </a:t>
            </a: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każdego</a:t>
            </a:r>
            <a:r>
              <a:rPr lang="en-GB" dirty="0"/>
              <a:t> </a:t>
            </a:r>
            <a:r>
              <a:rPr lang="en-GB" dirty="0" err="1"/>
              <a:t>gospodarstwa</a:t>
            </a:r>
            <a:r>
              <a:rPr lang="en-GB" dirty="0"/>
              <a:t> </a:t>
            </a:r>
            <a:r>
              <a:rPr lang="en-GB" dirty="0" err="1"/>
              <a:t>domowego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Globalne</a:t>
            </a:r>
            <a:r>
              <a:rPr lang="en-GB" dirty="0"/>
              <a:t> </a:t>
            </a:r>
            <a:r>
              <a:rPr lang="en-GB" dirty="0" err="1"/>
              <a:t>systemy</a:t>
            </a:r>
            <a:r>
              <a:rPr lang="en-GB" dirty="0"/>
              <a:t> </a:t>
            </a:r>
            <a:r>
              <a:rPr lang="en-GB" dirty="0" err="1"/>
              <a:t>przewidywania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podaży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Połączenie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z </a:t>
            </a:r>
            <a:r>
              <a:rPr lang="en-GB" dirty="0" err="1"/>
              <a:t>autonomicznymi</a:t>
            </a:r>
            <a:r>
              <a:rPr lang="en-GB" dirty="0"/>
              <a:t> </a:t>
            </a:r>
            <a:r>
              <a:rPr lang="en-GB" dirty="0" err="1"/>
              <a:t>systemami</a:t>
            </a:r>
            <a:r>
              <a:rPr lang="en-GB" dirty="0"/>
              <a:t> </a:t>
            </a:r>
            <a:r>
              <a:rPr lang="en-GB" dirty="0" err="1"/>
              <a:t>zarządzania</a:t>
            </a:r>
            <a:r>
              <a:rPr lang="en-GB" dirty="0"/>
              <a:t> </a:t>
            </a:r>
            <a:r>
              <a:rPr lang="en-GB" dirty="0" err="1"/>
              <a:t>energią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</a:t>
            </a:r>
            <a:r>
              <a:rPr lang="en-GB" dirty="0" err="1"/>
              <a:t>prognoz</a:t>
            </a:r>
            <a:r>
              <a:rPr lang="en-GB" dirty="0"/>
              <a:t> w </a:t>
            </a:r>
            <a:r>
              <a:rPr lang="en-GB" dirty="0" err="1"/>
              <a:t>planowaniu</a:t>
            </a:r>
            <a:r>
              <a:rPr lang="en-GB" dirty="0"/>
              <a:t> </a:t>
            </a:r>
            <a:r>
              <a:rPr lang="en-GB" dirty="0" err="1"/>
              <a:t>urbanistycznym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energetycznym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smart cities </a:t>
            </a:r>
            <a:r>
              <a:rPr lang="en-GB" dirty="0" err="1"/>
              <a:t>zarządzane</a:t>
            </a:r>
            <a:r>
              <a:rPr lang="en-GB" dirty="0"/>
              <a:t> </a:t>
            </a:r>
            <a:r>
              <a:rPr lang="en-GB" dirty="0" err="1"/>
              <a:t>danymi</a:t>
            </a:r>
            <a:r>
              <a:rPr lang="en-GB" dirty="0"/>
              <a:t> </a:t>
            </a:r>
            <a:r>
              <a:rPr lang="en-GB" dirty="0" err="1"/>
              <a:t>czasowymi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30722" name="Picture 2" descr="DePINs: Unleashing the Potential of Smart Cities | MapMetrics">
            <a:extLst>
              <a:ext uri="{FF2B5EF4-FFF2-40B4-BE49-F238E27FC236}">
                <a16:creationId xmlns:a16="http://schemas.microsoft.com/office/drawing/2014/main" id="{8FFFBC93-D66C-06F1-C89E-7593FF5FC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61" y="2230168"/>
            <a:ext cx="6198939" cy="354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9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1D00-E323-C8DD-414C-0DAA268AC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Pytania utrwalające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AD23D-B5A0-21CF-D8FE-E04C78409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Wyjaśnij</a:t>
            </a:r>
            <a:r>
              <a:rPr lang="en-GB" dirty="0"/>
              <a:t>, </a:t>
            </a:r>
            <a:r>
              <a:rPr lang="en-GB" dirty="0" err="1"/>
              <a:t>czym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trend, </a:t>
            </a:r>
            <a:r>
              <a:rPr lang="en-GB" dirty="0" err="1"/>
              <a:t>sezonowość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szum</a:t>
            </a:r>
            <a:r>
              <a:rPr lang="en-GB" dirty="0"/>
              <a:t> w </a:t>
            </a:r>
            <a:r>
              <a:rPr lang="en-GB" dirty="0" err="1"/>
              <a:t>szeregach</a:t>
            </a:r>
            <a:r>
              <a:rPr lang="en-GB" dirty="0"/>
              <a:t> </a:t>
            </a:r>
            <a:r>
              <a:rPr lang="en-GB" dirty="0" err="1"/>
              <a:t>czasowych</a:t>
            </a:r>
            <a:r>
              <a:rPr lang="en-GB" dirty="0"/>
              <a:t>. </a:t>
            </a:r>
            <a:r>
              <a:rPr lang="en-GB" dirty="0" err="1"/>
              <a:t>Podaj</a:t>
            </a:r>
            <a:r>
              <a:rPr lang="en-GB" dirty="0"/>
              <a:t> </a:t>
            </a:r>
            <a:r>
              <a:rPr lang="en-GB" dirty="0" err="1"/>
              <a:t>przykłady</a:t>
            </a:r>
            <a:r>
              <a:rPr lang="en-GB" dirty="0"/>
              <a:t> </a:t>
            </a:r>
            <a:r>
              <a:rPr lang="en-GB" dirty="0" err="1"/>
              <a:t>zastosowań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elementów</a:t>
            </a:r>
            <a:r>
              <a:rPr lang="en-GB" dirty="0"/>
              <a:t> w </a:t>
            </a:r>
            <a:r>
              <a:rPr lang="en-GB" dirty="0" err="1"/>
              <a:t>branży</a:t>
            </a:r>
            <a:r>
              <a:rPr lang="en-GB" dirty="0"/>
              <a:t> </a:t>
            </a:r>
            <a:r>
              <a:rPr lang="en-GB" dirty="0" err="1"/>
              <a:t>gazowej</a:t>
            </a:r>
            <a:r>
              <a:rPr lang="en-GB" dirty="0"/>
              <a:t>.</a:t>
            </a:r>
          </a:p>
          <a:p>
            <a:r>
              <a:rPr lang="en-GB" dirty="0" err="1"/>
              <a:t>Jakie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główne</a:t>
            </a:r>
            <a:r>
              <a:rPr lang="en-GB" dirty="0"/>
              <a:t> </a:t>
            </a:r>
            <a:r>
              <a:rPr lang="en-GB" dirty="0" err="1"/>
              <a:t>wyzwania</a:t>
            </a:r>
            <a:r>
              <a:rPr lang="en-GB" dirty="0"/>
              <a:t> </a:t>
            </a:r>
            <a:r>
              <a:rPr lang="en-GB" dirty="0" err="1"/>
              <a:t>związane</a:t>
            </a:r>
            <a:r>
              <a:rPr lang="en-GB" dirty="0"/>
              <a:t> z </a:t>
            </a:r>
            <a:r>
              <a:rPr lang="en-GB" dirty="0" err="1"/>
              <a:t>prognozowaniem</a:t>
            </a:r>
            <a:r>
              <a:rPr lang="en-GB" dirty="0"/>
              <a:t> </a:t>
            </a:r>
            <a:r>
              <a:rPr lang="en-GB" dirty="0" err="1"/>
              <a:t>długoterminowym</a:t>
            </a:r>
            <a:r>
              <a:rPr lang="en-GB" dirty="0"/>
              <a:t> </a:t>
            </a:r>
            <a:r>
              <a:rPr lang="en-GB" dirty="0" err="1"/>
              <a:t>szeregów</a:t>
            </a:r>
            <a:r>
              <a:rPr lang="en-GB" dirty="0"/>
              <a:t> </a:t>
            </a:r>
            <a:r>
              <a:rPr lang="en-GB" dirty="0" err="1"/>
              <a:t>czasowych</a:t>
            </a:r>
            <a:r>
              <a:rPr lang="en-GB" dirty="0"/>
              <a:t>? </a:t>
            </a:r>
            <a:r>
              <a:rPr lang="en-GB" dirty="0" err="1"/>
              <a:t>Omów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przykładzie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r>
              <a:rPr lang="en-GB" dirty="0"/>
              <a:t> </a:t>
            </a:r>
            <a:r>
              <a:rPr lang="en-GB" dirty="0" err="1"/>
              <a:t>cen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.</a:t>
            </a:r>
          </a:p>
          <a:p>
            <a:r>
              <a:rPr lang="en-GB" dirty="0" err="1"/>
              <a:t>Opisz</a:t>
            </a:r>
            <a:r>
              <a:rPr lang="en-GB" dirty="0"/>
              <a:t>, w </a:t>
            </a:r>
            <a:r>
              <a:rPr lang="en-GB" dirty="0" err="1"/>
              <a:t>jaki</a:t>
            </a:r>
            <a:r>
              <a:rPr lang="en-GB" dirty="0"/>
              <a:t> </a:t>
            </a:r>
            <a:r>
              <a:rPr lang="en-GB" dirty="0" err="1"/>
              <a:t>sposób</a:t>
            </a:r>
            <a:r>
              <a:rPr lang="en-GB" dirty="0"/>
              <a:t> </a:t>
            </a:r>
            <a:r>
              <a:rPr lang="en-GB" dirty="0" err="1"/>
              <a:t>rozwój</a:t>
            </a:r>
            <a:r>
              <a:rPr lang="en-GB" dirty="0"/>
              <a:t> </a:t>
            </a:r>
            <a:r>
              <a:rPr lang="en-GB" dirty="0" err="1"/>
              <a:t>technologii</a:t>
            </a:r>
            <a:r>
              <a:rPr lang="en-GB" dirty="0"/>
              <a:t>, </a:t>
            </a:r>
            <a:r>
              <a:rPr lang="en-GB" dirty="0" err="1"/>
              <a:t>takich</a:t>
            </a:r>
            <a:r>
              <a:rPr lang="en-GB" dirty="0"/>
              <a:t> jak </a:t>
            </a:r>
            <a:r>
              <a:rPr lang="en-GB" dirty="0" err="1"/>
              <a:t>sztuczna</a:t>
            </a:r>
            <a:r>
              <a:rPr lang="en-GB" dirty="0"/>
              <a:t> </a:t>
            </a:r>
            <a:r>
              <a:rPr lang="en-GB" dirty="0" err="1"/>
              <a:t>inteligencja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Internet </a:t>
            </a:r>
            <a:r>
              <a:rPr lang="en-GB" dirty="0" err="1"/>
              <a:t>Rzeczy</a:t>
            </a:r>
            <a:r>
              <a:rPr lang="en-GB" dirty="0"/>
              <a:t> (IoT), </a:t>
            </a:r>
            <a:r>
              <a:rPr lang="en-GB" dirty="0" err="1"/>
              <a:t>wpływa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możliwości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r>
              <a:rPr lang="en-GB" dirty="0"/>
              <a:t> </a:t>
            </a:r>
            <a:r>
              <a:rPr lang="en-GB" dirty="0" err="1"/>
              <a:t>szeregów</a:t>
            </a:r>
            <a:r>
              <a:rPr lang="en-GB" dirty="0"/>
              <a:t> </a:t>
            </a:r>
            <a:r>
              <a:rPr lang="en-GB" dirty="0" err="1"/>
              <a:t>czasowych</a:t>
            </a:r>
            <a:r>
              <a:rPr lang="en-GB" dirty="0"/>
              <a:t>. </a:t>
            </a:r>
            <a:r>
              <a:rPr lang="en-GB" dirty="0" err="1"/>
              <a:t>Wskaż</a:t>
            </a:r>
            <a:r>
              <a:rPr lang="en-GB" dirty="0"/>
              <a:t> </a:t>
            </a:r>
            <a:r>
              <a:rPr lang="en-GB" dirty="0" err="1"/>
              <a:t>korzyści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przemysłu</a:t>
            </a:r>
            <a:r>
              <a:rPr lang="en-GB" dirty="0"/>
              <a:t> </a:t>
            </a:r>
            <a:r>
              <a:rPr lang="en-GB" dirty="0" err="1"/>
              <a:t>gazowego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2534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27F1-4297-E2F6-F7A5-72AA0D674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B9B7-C687-C340-B0CC-3AC31EF4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wysłać projekt?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51B11-600E-328D-B998-60F8D14C1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 dwa adresy mailowe, w tytule proszę wpisać:</a:t>
            </a:r>
          </a:p>
          <a:p>
            <a:pPr marL="0" indent="0">
              <a:buNone/>
            </a:pPr>
            <a:r>
              <a:rPr lang="pl-PL" dirty="0"/>
              <a:t>`PW Projekt Szeregi Czasowe – Imię Nazwisko`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luke.kozarski@gmail.com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800"/>
              </a:lnSpc>
              <a:spcBef>
                <a:spcPts val="1200"/>
              </a:spcBef>
              <a:buNone/>
            </a:pPr>
            <a:r>
              <a:rPr lang="en-GB" b="0" i="0" dirty="0">
                <a:solidFill>
                  <a:srgbClr val="1B1B1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01034575@pw.edu.pl</a:t>
            </a:r>
            <a:endParaRPr lang="en-GB" b="0" i="0" dirty="0">
              <a:solidFill>
                <a:srgbClr val="1B1B1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00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9D94-BDD9-CC79-55AE-AB91F18A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48CB-EC09-2054-A3DB-F8A24A659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 podstawie zestawu danych (wybranego lub poniższego):</a:t>
            </a:r>
          </a:p>
          <a:p>
            <a:pPr lvl="1"/>
            <a:r>
              <a:rPr lang="pl-PL" dirty="0">
                <a:hlinkClick r:id="rId2"/>
              </a:rPr>
              <a:t>https://datahub.io/core/global-temp</a:t>
            </a:r>
            <a:endParaRPr lang="pl-PL" dirty="0"/>
          </a:p>
          <a:p>
            <a:r>
              <a:rPr lang="pl-PL" dirty="0"/>
              <a:t>Zaproponuj model, który najlepiej przewidzi 10 kolejnych wartości.</a:t>
            </a:r>
          </a:p>
        </p:txBody>
      </p:sp>
    </p:spTree>
    <p:extLst>
      <p:ext uri="{BB962C8B-B14F-4D97-AF65-F5344CB8AC3E}">
        <p14:creationId xmlns:p14="http://schemas.microsoft.com/office/powerpoint/2010/main" val="427478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EBD8-CBCF-487A-0D97-23AA6362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EE6F-E1AF-1253-B248-F469898D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Trend, </a:t>
            </a:r>
            <a:r>
              <a:rPr lang="en-GB" dirty="0" err="1"/>
              <a:t>sezonowość</a:t>
            </a:r>
            <a:r>
              <a:rPr lang="en-GB" dirty="0"/>
              <a:t>, </a:t>
            </a:r>
            <a:r>
              <a:rPr lang="en-GB" dirty="0" err="1"/>
              <a:t>szum</a:t>
            </a:r>
            <a:r>
              <a:rPr lang="en-GB" dirty="0"/>
              <a:t> – </a:t>
            </a:r>
            <a:r>
              <a:rPr lang="en-GB" dirty="0" err="1"/>
              <a:t>podstawy</a:t>
            </a:r>
            <a:r>
              <a:rPr lang="en-GB" dirty="0"/>
              <a:t> </a:t>
            </a:r>
            <a:r>
              <a:rPr lang="en-GB" dirty="0" err="1"/>
              <a:t>analizy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9F3C-3828-F146-36D6-9883DFBCF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Trend:</a:t>
            </a:r>
            <a:r>
              <a:rPr lang="en-GB" dirty="0"/>
              <a:t> </a:t>
            </a:r>
            <a:r>
              <a:rPr lang="en-GB" dirty="0" err="1"/>
              <a:t>Długoterminowa</a:t>
            </a:r>
            <a:r>
              <a:rPr lang="en-GB" dirty="0"/>
              <a:t> </a:t>
            </a:r>
            <a:r>
              <a:rPr lang="en-GB" dirty="0" err="1"/>
              <a:t>tendencja</a:t>
            </a:r>
            <a:r>
              <a:rPr lang="en-GB" dirty="0"/>
              <a:t> </a:t>
            </a:r>
            <a:r>
              <a:rPr lang="en-GB" dirty="0" err="1"/>
              <a:t>wzrostu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spadku</a:t>
            </a:r>
            <a:r>
              <a:rPr lang="en-GB" dirty="0"/>
              <a:t> (np. </a:t>
            </a:r>
            <a:r>
              <a:rPr lang="en-GB" dirty="0" err="1"/>
              <a:t>ceny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Sezonowość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Powtarzające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wzorce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(np. </a:t>
            </a:r>
            <a:r>
              <a:rPr lang="en-GB" dirty="0" err="1"/>
              <a:t>wyższe</a:t>
            </a:r>
            <a:r>
              <a:rPr lang="en-GB" dirty="0"/>
              <a:t> </a:t>
            </a:r>
            <a:r>
              <a:rPr lang="en-GB" dirty="0" err="1"/>
              <a:t>zużycie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 </a:t>
            </a:r>
            <a:r>
              <a:rPr lang="en-GB" dirty="0" err="1"/>
              <a:t>zimą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Szum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Losowe</a:t>
            </a:r>
            <a:r>
              <a:rPr lang="en-GB" dirty="0"/>
              <a:t> </a:t>
            </a:r>
            <a:r>
              <a:rPr lang="en-GB" dirty="0" err="1"/>
              <a:t>fluktuacje</a:t>
            </a:r>
            <a:r>
              <a:rPr lang="en-GB" dirty="0"/>
              <a:t>, </a:t>
            </a:r>
            <a:r>
              <a:rPr lang="en-GB" dirty="0" err="1"/>
              <a:t>które</a:t>
            </a:r>
            <a:r>
              <a:rPr lang="en-GB" dirty="0"/>
              <a:t> </a:t>
            </a:r>
            <a:r>
              <a:rPr lang="en-GB" dirty="0" err="1"/>
              <a:t>zakłócają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Rozpoznanie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elementów</a:t>
            </a:r>
            <a:r>
              <a:rPr lang="en-GB" dirty="0"/>
              <a:t> to </a:t>
            </a:r>
            <a:r>
              <a:rPr lang="en-GB" dirty="0" err="1"/>
              <a:t>podstawa</a:t>
            </a:r>
            <a:r>
              <a:rPr lang="en-GB" dirty="0"/>
              <a:t> </a:t>
            </a:r>
            <a:r>
              <a:rPr lang="en-GB" dirty="0" err="1"/>
              <a:t>analizy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Trend </a:t>
            </a:r>
            <a:r>
              <a:rPr lang="en-GB" dirty="0" err="1"/>
              <a:t>wzrostowy</a:t>
            </a:r>
            <a:r>
              <a:rPr lang="en-GB" dirty="0"/>
              <a:t> z </a:t>
            </a:r>
            <a:r>
              <a:rPr lang="en-GB" dirty="0" err="1"/>
              <a:t>sezonowymi</a:t>
            </a:r>
            <a:r>
              <a:rPr lang="en-GB" dirty="0"/>
              <a:t> </a:t>
            </a:r>
            <a:r>
              <a:rPr lang="en-GB" dirty="0" err="1"/>
              <a:t>spadkami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3074" name="Picture 2" descr="How to Decompose Time Series Data into Trend and Seasonality -  MachineLearningMastery.com">
            <a:extLst>
              <a:ext uri="{FF2B5EF4-FFF2-40B4-BE49-F238E27FC236}">
                <a16:creationId xmlns:a16="http://schemas.microsoft.com/office/drawing/2014/main" id="{B3E86C2E-3D10-1A9C-CEE6-A15600AF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722" y="1660871"/>
            <a:ext cx="6122504" cy="45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07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F983-39BE-07EE-B7F1-39D86CF1E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8C63-8C48-43F2-6F82-B2486DFF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Znaczenie prognozowania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80B2-948D-BC7C-5CCF-AAD39F02B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Pomaga</a:t>
            </a:r>
            <a:r>
              <a:rPr lang="en-GB" dirty="0"/>
              <a:t> </a:t>
            </a:r>
            <a:r>
              <a:rPr lang="en-GB" dirty="0" err="1"/>
              <a:t>przewidywać</a:t>
            </a:r>
            <a:r>
              <a:rPr lang="en-GB" dirty="0"/>
              <a:t> </a:t>
            </a:r>
            <a:r>
              <a:rPr lang="en-GB" dirty="0" err="1"/>
              <a:t>przyszłość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planować</a:t>
            </a:r>
            <a:r>
              <a:rPr lang="en-GB" dirty="0"/>
              <a:t> </a:t>
            </a:r>
            <a:r>
              <a:rPr lang="en-GB" dirty="0" err="1"/>
              <a:t>działania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Ogranicza</a:t>
            </a:r>
            <a:r>
              <a:rPr lang="en-GB" dirty="0"/>
              <a:t> </a:t>
            </a:r>
            <a:r>
              <a:rPr lang="en-GB" dirty="0" err="1"/>
              <a:t>ryzyko</a:t>
            </a:r>
            <a:r>
              <a:rPr lang="en-GB" dirty="0"/>
              <a:t> w </a:t>
            </a:r>
            <a:r>
              <a:rPr lang="en-GB" dirty="0" err="1"/>
              <a:t>decyzjach</a:t>
            </a:r>
            <a:r>
              <a:rPr lang="en-GB" dirty="0"/>
              <a:t> </a:t>
            </a:r>
            <a:r>
              <a:rPr lang="en-GB" dirty="0" err="1"/>
              <a:t>biznesowych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Optymalizuje</a:t>
            </a:r>
            <a:r>
              <a:rPr lang="en-GB" dirty="0"/>
              <a:t> </a:t>
            </a:r>
            <a:r>
              <a:rPr lang="en-GB" dirty="0" err="1"/>
              <a:t>koszty</a:t>
            </a:r>
            <a:r>
              <a:rPr lang="en-GB" dirty="0"/>
              <a:t> w </a:t>
            </a:r>
            <a:r>
              <a:rPr lang="en-GB" dirty="0" err="1"/>
              <a:t>branży</a:t>
            </a:r>
            <a:r>
              <a:rPr lang="en-GB" dirty="0"/>
              <a:t> </a:t>
            </a:r>
            <a:r>
              <a:rPr lang="en-GB" dirty="0" err="1"/>
              <a:t>gazowej</a:t>
            </a:r>
            <a:r>
              <a:rPr lang="en-GB" dirty="0"/>
              <a:t> (np. </a:t>
            </a:r>
            <a:r>
              <a:rPr lang="en-GB" dirty="0" err="1"/>
              <a:t>zamówienia</a:t>
            </a:r>
            <a:r>
              <a:rPr lang="en-GB" dirty="0"/>
              <a:t> </a:t>
            </a:r>
            <a:r>
              <a:rPr lang="en-GB" dirty="0" err="1"/>
              <a:t>surowców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Ułatwia</a:t>
            </a:r>
            <a:r>
              <a:rPr lang="en-GB" dirty="0"/>
              <a:t> </a:t>
            </a:r>
            <a:r>
              <a:rPr lang="en-GB" dirty="0" err="1"/>
              <a:t>zarządzanie</a:t>
            </a:r>
            <a:r>
              <a:rPr lang="en-GB" dirty="0"/>
              <a:t> </a:t>
            </a:r>
            <a:r>
              <a:rPr lang="en-GB" dirty="0" err="1"/>
              <a:t>zapasami</a:t>
            </a:r>
            <a:r>
              <a:rPr lang="en-GB" dirty="0"/>
              <a:t> w </a:t>
            </a:r>
            <a:r>
              <a:rPr lang="en-GB" dirty="0" err="1"/>
              <a:t>okresach</a:t>
            </a:r>
            <a:r>
              <a:rPr lang="en-GB" dirty="0"/>
              <a:t> </a:t>
            </a:r>
            <a:r>
              <a:rPr lang="en-GB" dirty="0" err="1"/>
              <a:t>sezonowych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Wspiera</a:t>
            </a:r>
            <a:r>
              <a:rPr lang="en-GB" dirty="0"/>
              <a:t> </a:t>
            </a:r>
            <a:r>
              <a:rPr lang="en-GB" dirty="0" err="1"/>
              <a:t>strategię</a:t>
            </a:r>
            <a:r>
              <a:rPr lang="en-GB" dirty="0"/>
              <a:t> </a:t>
            </a:r>
            <a:r>
              <a:rPr lang="en-GB" dirty="0" err="1"/>
              <a:t>długoterminową</a:t>
            </a:r>
            <a:r>
              <a:rPr lang="en-GB" dirty="0"/>
              <a:t> firm.</a:t>
            </a:r>
            <a:endParaRPr lang="pl-PL" dirty="0"/>
          </a:p>
        </p:txBody>
      </p:sp>
      <p:pic>
        <p:nvPicPr>
          <p:cNvPr id="4098" name="Picture 2" descr="The 3-stage process for making strategic decisions">
            <a:extLst>
              <a:ext uri="{FF2B5EF4-FFF2-40B4-BE49-F238E27FC236}">
                <a16:creationId xmlns:a16="http://schemas.microsoft.com/office/drawing/2014/main" id="{68E4524C-3C6B-ACE9-DB33-634BC723C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8" t="1750" r="25945" b="3826"/>
          <a:stretch/>
        </p:blipFill>
        <p:spPr bwMode="auto">
          <a:xfrm>
            <a:off x="6523924" y="1506607"/>
            <a:ext cx="5058476" cy="49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24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4AAF-4713-9F23-5E7E-E1F31306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8AE0-652D-9181-C871-92A6F3A7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Prognozowanie</a:t>
            </a:r>
            <a:r>
              <a:rPr lang="en-GB" dirty="0"/>
              <a:t> w </a:t>
            </a:r>
            <a:r>
              <a:rPr lang="en-GB" dirty="0" err="1"/>
              <a:t>praktyce</a:t>
            </a:r>
            <a:r>
              <a:rPr lang="en-GB" dirty="0"/>
              <a:t> – </a:t>
            </a:r>
            <a:r>
              <a:rPr lang="en-GB" dirty="0" err="1"/>
              <a:t>inspiracja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70C9-B4FF-1673-C51D-5A3B4C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Prognozy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wykorzystywane</a:t>
            </a:r>
            <a:r>
              <a:rPr lang="en-GB" dirty="0"/>
              <a:t> w </a:t>
            </a:r>
            <a:r>
              <a:rPr lang="en-GB" dirty="0" err="1"/>
              <a:t>kluczowych</a:t>
            </a:r>
            <a:r>
              <a:rPr lang="en-GB" dirty="0"/>
              <a:t> </a:t>
            </a:r>
            <a:r>
              <a:rPr lang="en-GB" dirty="0" err="1"/>
              <a:t>sektorach</a:t>
            </a:r>
            <a:r>
              <a:rPr lang="en-GB" dirty="0"/>
              <a:t> </a:t>
            </a:r>
            <a:r>
              <a:rPr lang="en-GB" dirty="0" err="1"/>
              <a:t>gospodarki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Pozwalają</a:t>
            </a:r>
            <a:r>
              <a:rPr lang="en-GB" dirty="0"/>
              <a:t> </a:t>
            </a:r>
            <a:r>
              <a:rPr lang="en-GB" dirty="0" err="1"/>
              <a:t>lepiej</a:t>
            </a:r>
            <a:r>
              <a:rPr lang="en-GB" dirty="0"/>
              <a:t> </a:t>
            </a:r>
            <a:r>
              <a:rPr lang="en-GB" dirty="0" err="1"/>
              <a:t>zarządzać</a:t>
            </a:r>
            <a:r>
              <a:rPr lang="en-GB" dirty="0"/>
              <a:t> </a:t>
            </a:r>
            <a:r>
              <a:rPr lang="en-GB" dirty="0" err="1"/>
              <a:t>zasobami</a:t>
            </a:r>
            <a:r>
              <a:rPr lang="en-GB" dirty="0"/>
              <a:t> (np. </a:t>
            </a:r>
            <a:r>
              <a:rPr lang="en-GB" dirty="0" err="1"/>
              <a:t>gazem</a:t>
            </a:r>
            <a:r>
              <a:rPr lang="en-GB" dirty="0"/>
              <a:t>, </a:t>
            </a:r>
            <a:r>
              <a:rPr lang="en-GB" dirty="0" err="1"/>
              <a:t>energią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Wspomagają</a:t>
            </a:r>
            <a:r>
              <a:rPr lang="en-GB" dirty="0"/>
              <a:t> </a:t>
            </a:r>
            <a:r>
              <a:rPr lang="en-GB" dirty="0" err="1"/>
              <a:t>codzienne</a:t>
            </a:r>
            <a:r>
              <a:rPr lang="en-GB" dirty="0"/>
              <a:t> </a:t>
            </a:r>
            <a:r>
              <a:rPr lang="en-GB" dirty="0" err="1"/>
              <a:t>decyzje</a:t>
            </a:r>
            <a:r>
              <a:rPr lang="en-GB" dirty="0"/>
              <a:t> – od </a:t>
            </a:r>
            <a:r>
              <a:rPr lang="en-GB" dirty="0" err="1"/>
              <a:t>ogrzewania</a:t>
            </a:r>
            <a:r>
              <a:rPr lang="en-GB" dirty="0"/>
              <a:t> po </a:t>
            </a:r>
            <a:r>
              <a:rPr lang="en-GB" dirty="0" err="1"/>
              <a:t>inwestycje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Dają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przewidywania</a:t>
            </a:r>
            <a:r>
              <a:rPr lang="en-GB" dirty="0"/>
              <a:t> </a:t>
            </a:r>
            <a:r>
              <a:rPr lang="en-GB" dirty="0" err="1"/>
              <a:t>przyszłości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Każdy</a:t>
            </a:r>
            <a:r>
              <a:rPr lang="en-GB" dirty="0"/>
              <a:t> </a:t>
            </a:r>
            <a:r>
              <a:rPr lang="en-GB" dirty="0" err="1"/>
              <a:t>krok</a:t>
            </a:r>
            <a:r>
              <a:rPr lang="en-GB" dirty="0"/>
              <a:t> w </a:t>
            </a:r>
            <a:r>
              <a:rPr lang="en-GB" dirty="0" err="1"/>
              <a:t>nauce</a:t>
            </a:r>
            <a:r>
              <a:rPr lang="en-GB" dirty="0"/>
              <a:t> to </a:t>
            </a:r>
            <a:r>
              <a:rPr lang="en-GB" dirty="0" err="1"/>
              <a:t>inwestycja</a:t>
            </a:r>
            <a:r>
              <a:rPr lang="en-GB" dirty="0"/>
              <a:t> w </a:t>
            </a:r>
            <a:r>
              <a:rPr lang="en-GB" dirty="0" err="1"/>
              <a:t>rozwój</a:t>
            </a:r>
            <a:r>
              <a:rPr lang="en-GB" dirty="0"/>
              <a:t> </a:t>
            </a:r>
            <a:r>
              <a:rPr lang="en-GB" dirty="0" err="1"/>
              <a:t>zawodowy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5122" name="Picture 2" descr="Podświetlana kryształowa kula dekoracyjna na podstawie drewnianej Droga  Mleczna – LED – USB :: Sklep online NANA Kraków">
            <a:extLst>
              <a:ext uri="{FF2B5EF4-FFF2-40B4-BE49-F238E27FC236}">
                <a16:creationId xmlns:a16="http://schemas.microsoft.com/office/drawing/2014/main" id="{70FDE4E9-B5B0-0B7C-80CD-46212D3D9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869" y="1865727"/>
            <a:ext cx="3852118" cy="37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57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BA0A9-E43C-A2D5-8A2F-C90793AF7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2E99-9395-C475-00A5-19907DB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Klasyczne</a:t>
            </a:r>
            <a:r>
              <a:rPr lang="en-GB" dirty="0"/>
              <a:t> </a:t>
            </a:r>
            <a:r>
              <a:rPr lang="en-GB" dirty="0" err="1"/>
              <a:t>metody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CEB0C-C519-743B-73F7-32545F52A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Metoda</a:t>
            </a:r>
            <a:r>
              <a:rPr lang="en-GB" b="1" dirty="0"/>
              <a:t> </a:t>
            </a:r>
            <a:r>
              <a:rPr lang="en-GB" b="1" dirty="0" err="1"/>
              <a:t>średnich</a:t>
            </a:r>
            <a:r>
              <a:rPr lang="en-GB" b="1" dirty="0"/>
              <a:t> </a:t>
            </a:r>
            <a:r>
              <a:rPr lang="en-GB" b="1" dirty="0" err="1"/>
              <a:t>ruchomych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Średnia</a:t>
            </a:r>
            <a:r>
              <a:rPr lang="en-GB" dirty="0"/>
              <a:t> z </a:t>
            </a:r>
            <a:r>
              <a:rPr lang="en-GB" dirty="0" err="1"/>
              <a:t>kilku</a:t>
            </a:r>
            <a:r>
              <a:rPr lang="en-GB" dirty="0"/>
              <a:t> </a:t>
            </a:r>
            <a:r>
              <a:rPr lang="en-GB" dirty="0" err="1"/>
              <a:t>ostatnich</a:t>
            </a:r>
            <a:r>
              <a:rPr lang="en-GB" dirty="0"/>
              <a:t> </a:t>
            </a:r>
            <a:r>
              <a:rPr lang="en-GB" dirty="0" err="1"/>
              <a:t>obserwacji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/>
              <a:t>Wygładzanie</a:t>
            </a:r>
            <a:r>
              <a:rPr lang="en-GB" b="1" dirty="0"/>
              <a:t> </a:t>
            </a:r>
            <a:r>
              <a:rPr lang="en-GB" b="1" dirty="0" err="1"/>
              <a:t>wykładnicze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Większa</a:t>
            </a:r>
            <a:r>
              <a:rPr lang="en-GB" dirty="0"/>
              <a:t> </a:t>
            </a:r>
            <a:r>
              <a:rPr lang="en-GB" dirty="0" err="1"/>
              <a:t>waga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nowszych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Łatwe</a:t>
            </a:r>
            <a:r>
              <a:rPr lang="en-GB" dirty="0"/>
              <a:t> do </a:t>
            </a:r>
            <a:r>
              <a:rPr lang="en-GB" dirty="0" err="1"/>
              <a:t>zastosowania</a:t>
            </a:r>
            <a:r>
              <a:rPr lang="en-GB" dirty="0"/>
              <a:t> w </a:t>
            </a:r>
            <a:r>
              <a:rPr lang="en-GB" dirty="0" err="1"/>
              <a:t>przypadku</a:t>
            </a:r>
            <a:r>
              <a:rPr lang="en-GB" dirty="0"/>
              <a:t> </a:t>
            </a:r>
            <a:r>
              <a:rPr lang="en-GB" dirty="0" err="1"/>
              <a:t>prostych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Popularne</a:t>
            </a:r>
            <a:r>
              <a:rPr lang="en-GB" dirty="0"/>
              <a:t> w </a:t>
            </a:r>
            <a:r>
              <a:rPr lang="en-GB" dirty="0" err="1"/>
              <a:t>codziennym</a:t>
            </a:r>
            <a:r>
              <a:rPr lang="en-GB" dirty="0"/>
              <a:t> </a:t>
            </a:r>
            <a:r>
              <a:rPr lang="en-GB" dirty="0" err="1"/>
              <a:t>zarządzaniu</a:t>
            </a:r>
            <a:r>
              <a:rPr lang="en-GB" dirty="0"/>
              <a:t> (np. </a:t>
            </a:r>
            <a:r>
              <a:rPr lang="en-GB" dirty="0" err="1"/>
              <a:t>zużyciem</a:t>
            </a:r>
            <a:r>
              <a:rPr lang="en-GB" dirty="0"/>
              <a:t> </a:t>
            </a:r>
            <a:r>
              <a:rPr lang="en-GB" dirty="0" err="1"/>
              <a:t>gazu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przewidywanie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podstawie</a:t>
            </a:r>
            <a:r>
              <a:rPr lang="en-GB" dirty="0"/>
              <a:t> </a:t>
            </a:r>
            <a:r>
              <a:rPr lang="en-GB" dirty="0" err="1"/>
              <a:t>ostatnich</a:t>
            </a:r>
            <a:r>
              <a:rPr lang="en-GB" dirty="0"/>
              <a:t> 7 </a:t>
            </a:r>
            <a:r>
              <a:rPr lang="en-GB" dirty="0" err="1"/>
              <a:t>dni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6146" name="Picture 2" descr="What Is a Moving Average? Definition, Calculation &amp; Example - TheStreet">
            <a:extLst>
              <a:ext uri="{FF2B5EF4-FFF2-40B4-BE49-F238E27FC236}">
                <a16:creationId xmlns:a16="http://schemas.microsoft.com/office/drawing/2014/main" id="{B6CC63B9-6CE1-3936-6BC5-DA99BCAD2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2"/>
          <a:stretch/>
        </p:blipFill>
        <p:spPr bwMode="auto">
          <a:xfrm>
            <a:off x="5989983" y="2285449"/>
            <a:ext cx="6096000" cy="38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D9DAD-60D5-21B7-ADF9-0437BA258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2CCDA-1AE0-A5F6-B1C4-D079B622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ARIMA – </a:t>
            </a:r>
            <a:r>
              <a:rPr lang="en-GB" dirty="0" err="1"/>
              <a:t>uniwersalne</a:t>
            </a:r>
            <a:r>
              <a:rPr lang="en-GB" dirty="0"/>
              <a:t> </a:t>
            </a:r>
            <a:r>
              <a:rPr lang="en-GB" dirty="0" err="1"/>
              <a:t>narzędzie</a:t>
            </a:r>
            <a:r>
              <a:rPr lang="en-GB" dirty="0"/>
              <a:t> </a:t>
            </a:r>
            <a:r>
              <a:rPr lang="en-GB" dirty="0" err="1"/>
              <a:t>prognozowania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411AC-C921-65E7-04D4-69E4C60A2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Autoregressive Integrated Moving Average (ARIMA):</a:t>
            </a:r>
            <a:r>
              <a:rPr lang="en-GB" dirty="0"/>
              <a:t> </a:t>
            </a:r>
            <a:r>
              <a:rPr lang="en-GB" dirty="0" err="1"/>
              <a:t>Zaawansowana</a:t>
            </a:r>
            <a:r>
              <a:rPr lang="en-GB" dirty="0"/>
              <a:t> </a:t>
            </a:r>
            <a:r>
              <a:rPr lang="en-GB" dirty="0" err="1"/>
              <a:t>metoda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Umożliwia</a:t>
            </a:r>
            <a:r>
              <a:rPr lang="en-GB" dirty="0"/>
              <a:t> </a:t>
            </a:r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trendów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sezonowości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Dostosowanie</a:t>
            </a:r>
            <a:r>
              <a:rPr lang="en-GB" dirty="0"/>
              <a:t> do </a:t>
            </a:r>
            <a:r>
              <a:rPr lang="en-GB" dirty="0" err="1"/>
              <a:t>różnych</a:t>
            </a:r>
            <a:r>
              <a:rPr lang="en-GB" dirty="0"/>
              <a:t> </a:t>
            </a:r>
            <a:r>
              <a:rPr lang="en-GB" dirty="0" err="1"/>
              <a:t>typów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(np. </a:t>
            </a:r>
            <a:r>
              <a:rPr lang="en-GB" dirty="0" err="1"/>
              <a:t>liniowych</a:t>
            </a:r>
            <a:r>
              <a:rPr lang="en-GB" dirty="0"/>
              <a:t>, </a:t>
            </a:r>
            <a:r>
              <a:rPr lang="en-GB" dirty="0" err="1"/>
              <a:t>nieliniowych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Wymaga</a:t>
            </a:r>
            <a:r>
              <a:rPr lang="en-GB" dirty="0"/>
              <a:t> </a:t>
            </a:r>
            <a:r>
              <a:rPr lang="en-GB" dirty="0" err="1"/>
              <a:t>analizy</a:t>
            </a:r>
            <a:r>
              <a:rPr lang="en-GB" dirty="0"/>
              <a:t> </a:t>
            </a:r>
            <a:r>
              <a:rPr lang="en-GB" dirty="0" err="1"/>
              <a:t>wstępnej</a:t>
            </a:r>
            <a:r>
              <a:rPr lang="en-GB" dirty="0"/>
              <a:t> – </a:t>
            </a:r>
            <a:r>
              <a:rPr lang="en-GB" dirty="0" err="1"/>
              <a:t>dopasowania</a:t>
            </a:r>
            <a:r>
              <a:rPr lang="en-GB" dirty="0"/>
              <a:t> </a:t>
            </a:r>
            <a:r>
              <a:rPr lang="en-GB" dirty="0" err="1"/>
              <a:t>parametrów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Stosowane</a:t>
            </a:r>
            <a:r>
              <a:rPr lang="en-GB" dirty="0"/>
              <a:t> w </a:t>
            </a:r>
            <a:r>
              <a:rPr lang="en-GB" dirty="0" err="1"/>
              <a:t>prognozowaniu</a:t>
            </a:r>
            <a:r>
              <a:rPr lang="en-GB" dirty="0"/>
              <a:t> </a:t>
            </a:r>
            <a:r>
              <a:rPr lang="en-GB" dirty="0" err="1"/>
              <a:t>popytu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gaz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energię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7170" name="Picture 2" descr="An Introduction to Forecasting - Data Science Blog: Understand. Implement.  Succed.">
            <a:extLst>
              <a:ext uri="{FF2B5EF4-FFF2-40B4-BE49-F238E27FC236}">
                <a16:creationId xmlns:a16="http://schemas.microsoft.com/office/drawing/2014/main" id="{17DD3203-0CED-2519-E238-54110DBCB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79" y="1027907"/>
            <a:ext cx="5677694" cy="567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80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DFDF-C1C0-3CA1-CBEE-8CC4C67DC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0430-608F-C253-1B1D-B465E7C5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Wzorce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cykle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czasowych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A25D-4418-C617-082B-FF542FFB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Rozpoznawanie</a:t>
            </a:r>
            <a:r>
              <a:rPr lang="en-GB" dirty="0"/>
              <a:t> </a:t>
            </a:r>
            <a:r>
              <a:rPr lang="en-GB" dirty="0" err="1"/>
              <a:t>powtarzających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cykli</a:t>
            </a:r>
            <a:r>
              <a:rPr lang="en-GB" dirty="0"/>
              <a:t> (np. </a:t>
            </a:r>
            <a:r>
              <a:rPr lang="en-GB" dirty="0" err="1"/>
              <a:t>sezonowych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Identyfikacja</a:t>
            </a:r>
            <a:r>
              <a:rPr lang="en-GB" dirty="0"/>
              <a:t> </a:t>
            </a:r>
            <a:r>
              <a:rPr lang="en-GB" dirty="0" err="1"/>
              <a:t>wzorców</a:t>
            </a:r>
            <a:r>
              <a:rPr lang="en-GB" dirty="0"/>
              <a:t> </a:t>
            </a:r>
            <a:r>
              <a:rPr lang="en-GB" dirty="0" err="1"/>
              <a:t>zachowania</a:t>
            </a:r>
            <a:r>
              <a:rPr lang="en-GB" dirty="0"/>
              <a:t> w </a:t>
            </a:r>
            <a:r>
              <a:rPr lang="en-GB" dirty="0" err="1"/>
              <a:t>danych</a:t>
            </a:r>
            <a:r>
              <a:rPr lang="en-GB" dirty="0"/>
              <a:t> (np. </a:t>
            </a:r>
            <a:r>
              <a:rPr lang="en-GB" dirty="0" err="1"/>
              <a:t>wzrost</a:t>
            </a:r>
            <a:r>
              <a:rPr lang="en-GB" dirty="0"/>
              <a:t> </a:t>
            </a:r>
            <a:r>
              <a:rPr lang="en-GB" dirty="0" err="1"/>
              <a:t>zużycia</a:t>
            </a:r>
            <a:r>
              <a:rPr lang="en-GB" dirty="0"/>
              <a:t> w </a:t>
            </a:r>
            <a:r>
              <a:rPr lang="en-GB" dirty="0" err="1"/>
              <a:t>zimie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Modele</a:t>
            </a:r>
            <a:r>
              <a:rPr lang="en-GB" dirty="0"/>
              <a:t> </a:t>
            </a:r>
            <a:r>
              <a:rPr lang="en-GB" dirty="0" err="1"/>
              <a:t>dopasowane</a:t>
            </a:r>
            <a:r>
              <a:rPr lang="en-GB" dirty="0"/>
              <a:t> do </a:t>
            </a:r>
            <a:r>
              <a:rPr lang="en-GB" dirty="0" err="1"/>
              <a:t>specyficznych</a:t>
            </a:r>
            <a:r>
              <a:rPr lang="en-GB" dirty="0"/>
              <a:t> </a:t>
            </a:r>
            <a:r>
              <a:rPr lang="en-GB" dirty="0" err="1"/>
              <a:t>dziedzin</a:t>
            </a:r>
            <a:r>
              <a:rPr lang="en-GB" dirty="0"/>
              <a:t> (np. </a:t>
            </a:r>
            <a:r>
              <a:rPr lang="en-GB" dirty="0" err="1"/>
              <a:t>prognozowanie</a:t>
            </a:r>
            <a:r>
              <a:rPr lang="en-GB" dirty="0"/>
              <a:t> </a:t>
            </a:r>
            <a:r>
              <a:rPr lang="en-GB" dirty="0" err="1"/>
              <a:t>według</a:t>
            </a:r>
            <a:r>
              <a:rPr lang="en-GB" dirty="0"/>
              <a:t> </a:t>
            </a:r>
            <a:r>
              <a:rPr lang="en-GB" dirty="0" err="1"/>
              <a:t>temperatur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Wykorzystanie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</a:t>
            </a:r>
            <a:r>
              <a:rPr lang="en-GB" dirty="0" err="1"/>
              <a:t>historycznych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</a:t>
            </a:r>
            <a:r>
              <a:rPr lang="en-GB" dirty="0" err="1"/>
              <a:t>bazy</a:t>
            </a:r>
            <a:r>
              <a:rPr lang="en-GB" dirty="0"/>
              <a:t> do </a:t>
            </a:r>
            <a:r>
              <a:rPr lang="en-GB" dirty="0" err="1"/>
              <a:t>prognoz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Przykład</a:t>
            </a:r>
            <a:r>
              <a:rPr lang="en-GB" dirty="0"/>
              <a:t>: </a:t>
            </a:r>
            <a:r>
              <a:rPr lang="en-GB" dirty="0" err="1"/>
              <a:t>porównanie</a:t>
            </a:r>
            <a:r>
              <a:rPr lang="en-GB" dirty="0"/>
              <a:t> </a:t>
            </a:r>
            <a:r>
              <a:rPr lang="en-GB" dirty="0" err="1"/>
              <a:t>danych</a:t>
            </a:r>
            <a:r>
              <a:rPr lang="en-GB" dirty="0"/>
              <a:t> z </a:t>
            </a:r>
            <a:r>
              <a:rPr lang="en-GB" dirty="0" err="1"/>
              <a:t>poprzednich</a:t>
            </a:r>
            <a:r>
              <a:rPr lang="en-GB" dirty="0"/>
              <a:t>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tych</a:t>
            </a:r>
            <a:r>
              <a:rPr lang="en-GB" dirty="0"/>
              <a:t> </a:t>
            </a:r>
            <a:r>
              <a:rPr lang="en-GB" dirty="0" err="1"/>
              <a:t>samych</a:t>
            </a:r>
            <a:r>
              <a:rPr lang="en-GB" dirty="0"/>
              <a:t> </a:t>
            </a:r>
            <a:r>
              <a:rPr lang="en-GB" dirty="0" err="1"/>
              <a:t>okresów</a:t>
            </a:r>
            <a:r>
              <a:rPr lang="en-GB" dirty="0"/>
              <a:t>.</a:t>
            </a:r>
            <a:endParaRPr lang="pl-PL" dirty="0"/>
          </a:p>
        </p:txBody>
      </p:sp>
      <p:pic>
        <p:nvPicPr>
          <p:cNvPr id="8194" name="Picture 2" descr="An example of a facilities monthly natural gas usage and heating degree...  | Download Scientific Diagram">
            <a:extLst>
              <a:ext uri="{FF2B5EF4-FFF2-40B4-BE49-F238E27FC236}">
                <a16:creationId xmlns:a16="http://schemas.microsoft.com/office/drawing/2014/main" id="{D0FA09B3-9F82-F8E2-DF8D-2E80E34F3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5" r="13006"/>
          <a:stretch/>
        </p:blipFill>
        <p:spPr bwMode="auto">
          <a:xfrm>
            <a:off x="6437201" y="2123267"/>
            <a:ext cx="5637253" cy="348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90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8368</TotalTime>
  <Words>1707</Words>
  <Application>Microsoft Macintosh PowerPoint</Application>
  <PresentationFormat>Widescreen</PresentationFormat>
  <Paragraphs>235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 Theme</vt:lpstr>
      <vt:lpstr>Time Series Analysis</vt:lpstr>
      <vt:lpstr>Czym są szeregi czasowe?</vt:lpstr>
      <vt:lpstr>Gdzie spotykamy szeregi czasowe?</vt:lpstr>
      <vt:lpstr>Trend, sezonowość, szum – podstawy analizy</vt:lpstr>
      <vt:lpstr>Znaczenie prognozowania</vt:lpstr>
      <vt:lpstr>Prognozowanie w praktyce – inspiracja</vt:lpstr>
      <vt:lpstr>Klasyczne metody prognozowania</vt:lpstr>
      <vt:lpstr>ARIMA – uniwersalne narzędzie prognozowania</vt:lpstr>
      <vt:lpstr>Wzorce i cykle w danych czasowych</vt:lpstr>
      <vt:lpstr>Dlaczego warto zacząć od prostych modeli?</vt:lpstr>
      <vt:lpstr>Wybór metody zależny od danych i celu</vt:lpstr>
      <vt:lpstr>Jak prognozowanie pomaga zarządzać popytem?</vt:lpstr>
      <vt:lpstr>Wahania cen – przewidywanie przyszłości</vt:lpstr>
      <vt:lpstr>Jak prognozy pomagają oszczędzać energię?</vt:lpstr>
      <vt:lpstr>Zastosowania w dużej skali</vt:lpstr>
      <vt:lpstr>Prognozowanie w praktyce – inspiracje</vt:lpstr>
      <vt:lpstr>Dlaczego dane czasowe są trudne do przewidywania?</vt:lpstr>
      <vt:lpstr>Brakujące dane i szum – jak sobie z nimi radzić?</vt:lpstr>
      <vt:lpstr>Dlaczego długoterminowe prognozy są wyzwaniem?</vt:lpstr>
      <vt:lpstr>Jak radzić sobie ze zmiennością otoczenia?</vt:lpstr>
      <vt:lpstr>Ciekawostki z wyzwań prognozowania</vt:lpstr>
      <vt:lpstr>Podstawa dobrych prognoz – jakość danych</vt:lpstr>
      <vt:lpstr>Analiza wstępna jako klucz do sukcesu</vt:lpstr>
      <vt:lpstr>Modelowanie danych – kluczowy krok</vt:lpstr>
      <vt:lpstr>Ulepszanie modeli w czasie</vt:lpstr>
      <vt:lpstr>Jak unikać typowych błędów?</vt:lpstr>
      <vt:lpstr>Nowe narzędzia, nowe możliwości</vt:lpstr>
      <vt:lpstr>Jak AI zmienia prognozowanie?</vt:lpstr>
      <vt:lpstr>Szybkość i precyzja w nowoczesnym świecie</vt:lpstr>
      <vt:lpstr>Prognozy w walce ze skutkami zmian klimatycznych</vt:lpstr>
      <vt:lpstr>Co przyniesie przyszłość prognozowania?</vt:lpstr>
      <vt:lpstr>Pytania utrwalające</vt:lpstr>
      <vt:lpstr>Jak wysłać projekt?</vt:lpstr>
      <vt:lpstr>Zadania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Łukasz Kozarski</dc:creator>
  <cp:lastModifiedBy>Łukasz Kozarski</cp:lastModifiedBy>
  <cp:revision>18</cp:revision>
  <dcterms:created xsi:type="dcterms:W3CDTF">2024-12-12T18:29:26Z</dcterms:created>
  <dcterms:modified xsi:type="dcterms:W3CDTF">2025-01-03T17:35:09Z</dcterms:modified>
</cp:coreProperties>
</file>